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handoutMasterIdLst>
    <p:handoutMasterId r:id="rId25"/>
  </p:handoutMasterIdLst>
  <p:sldIdLst>
    <p:sldId id="321" r:id="rId3"/>
    <p:sldId id="388" r:id="rId4"/>
    <p:sldId id="360" r:id="rId5"/>
    <p:sldId id="359" r:id="rId6"/>
    <p:sldId id="365" r:id="rId7"/>
    <p:sldId id="366" r:id="rId8"/>
    <p:sldId id="354" r:id="rId9"/>
    <p:sldId id="364" r:id="rId10"/>
    <p:sldId id="368" r:id="rId11"/>
    <p:sldId id="369" r:id="rId12"/>
    <p:sldId id="367" r:id="rId13"/>
    <p:sldId id="370" r:id="rId14"/>
    <p:sldId id="371" r:id="rId15"/>
    <p:sldId id="373" r:id="rId16"/>
    <p:sldId id="372" r:id="rId17"/>
    <p:sldId id="374" r:id="rId18"/>
    <p:sldId id="375" r:id="rId19"/>
    <p:sldId id="377" r:id="rId20"/>
    <p:sldId id="376" r:id="rId21"/>
    <p:sldId id="380" r:id="rId22"/>
    <p:sldId id="385" r:id="rId2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initials="K" lastIdx="10" clrIdx="0">
    <p:extLst/>
  </p:cmAuthor>
  <p:cmAuthor id="2" name="Daniel Exeter (EpiBio)" initials="DE(" lastIdx="5" clrIdx="1">
    <p:extLst>
      <p:ext uri="{19B8F6BF-5375-455C-9EA6-DF929625EA0E}">
        <p15:presenceInfo xmlns:p15="http://schemas.microsoft.com/office/powerpoint/2012/main" userId="S-1-5-21-614565923-1027956908-3001582966-60509" providerId="AD"/>
      </p:ext>
    </p:extLst>
  </p:cmAuthor>
  <p:cmAuthor id="3" name="Rachael McMillan" initials="RM" lastIdx="3" clrIdx="2">
    <p:extLst>
      <p:ext uri="{19B8F6BF-5375-455C-9EA6-DF929625EA0E}">
        <p15:presenceInfo xmlns:p15="http://schemas.microsoft.com/office/powerpoint/2012/main" userId="S-1-5-21-961497115-845484147-1236795852-197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CC1"/>
    <a:srgbClr val="FFFFFF"/>
    <a:srgbClr val="000054"/>
    <a:srgbClr val="000066"/>
    <a:srgbClr val="161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2" autoAdjust="0"/>
    <p:restoredTop sz="68285" autoAdjust="0"/>
  </p:normalViewPr>
  <p:slideViewPr>
    <p:cSldViewPr snapToGrid="0" snapToObjects="1">
      <p:cViewPr varScale="1">
        <p:scale>
          <a:sx n="65" d="100"/>
          <a:sy n="65" d="100"/>
        </p:scale>
        <p:origin x="1421" y="43"/>
      </p:cViewPr>
      <p:guideLst>
        <p:guide orient="horz" pos="2160"/>
        <p:guide pos="2880"/>
      </p:guideLst>
    </p:cSldViewPr>
  </p:slideViewPr>
  <p:outlineViewPr>
    <p:cViewPr>
      <p:scale>
        <a:sx n="33" d="100"/>
        <a:sy n="33" d="100"/>
      </p:scale>
      <p:origin x="0" y="110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strategi\Waikato%20Spatial%20Plan\Implementation\Deprivation%20Indices\deprivation%20compari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strategi\Waikato%20Spatial%20Plan\Implementation\Deprivation%20Indices\Data%20-%20population%20living%20in%20each%20nzdep%20quintile%20-2013%20-%20waikato%20reg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erver\strategi\Waikato%20Spatial%20Plan\Implementation\Deprivation%20Indices\percentage%20of%20pop%20living%20in%20each%20type%20of%20depriv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server\strategi\Waikato%20Spatial%20Plan\Implementation\Deprivation%20Indices\percentage%20of%20pop%20living%20in%20each%20type%20of%20depriv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server\strategi\Waikato%20Spatial%20Plan\Implementation\Deprivation%20Indices\percentage%20of%20pop%20living%20in%20each%20type%20of%20depriva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ileserver\strategi\Waikato%20Spatial%20Plan\Implementation\Deprivation%20Indices\percentage%20of%20pop%20living%20in%20each%20type%20of%20depriva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leserver\strategi\Waikato%20Spatial%20Plan\Implementation\Deprivation%20Indices\percentage%20of%20pop%20living%20in%20each%20type%20of%20depriva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ileserver\strategi\Waikato%20Spatial%20Plan\Implementation\Deprivation%20Indices\percentage%20of%20pop%20living%20in%20each%20type%20of%20depriva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ileserver\strategi\Waikato%20Spatial%20Plan\Implementation\Deprivation%20Indices\percentage%20of%20pop%20living%20in%20each%20type%20of%20deprivat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NZ"/>
              <a:t>Comparison of NZ Deprivation scores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'Region comparison'!$A$2</c:f>
              <c:strCache>
                <c:ptCount val="1"/>
                <c:pt idx="0">
                  <c:v>Canterbury</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comparison'!$B$2:$F$2</c:f>
              <c:numCache>
                <c:formatCode>0.0</c:formatCode>
                <c:ptCount val="5"/>
                <c:pt idx="0">
                  <c:v>6.4</c:v>
                </c:pt>
                <c:pt idx="1">
                  <c:v>5.7</c:v>
                </c:pt>
                <c:pt idx="2">
                  <c:v>4.4000000000000004</c:v>
                </c:pt>
                <c:pt idx="3">
                  <c:v>4.4000000000000004</c:v>
                </c:pt>
                <c:pt idx="4">
                  <c:v>4.2</c:v>
                </c:pt>
              </c:numCache>
            </c:numRef>
          </c:val>
          <c:smooth val="0"/>
          <c:extLst>
            <c:ext xmlns:c16="http://schemas.microsoft.com/office/drawing/2014/chart" uri="{C3380CC4-5D6E-409C-BE32-E72D297353CC}">
              <c16:uniqueId val="{00000000-807C-4698-8C7F-1EEF5B1C9783}"/>
            </c:ext>
          </c:extLst>
        </c:ser>
        <c:ser>
          <c:idx val="1"/>
          <c:order val="1"/>
          <c:tx>
            <c:strRef>
              <c:f>'Region comparison'!$A$3</c:f>
              <c:strCache>
                <c:ptCount val="1"/>
                <c:pt idx="0">
                  <c:v>Tasman</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comparison'!$B$3:$F$3</c:f>
              <c:numCache>
                <c:formatCode>0.0</c:formatCode>
                <c:ptCount val="5"/>
                <c:pt idx="0">
                  <c:v>7.3</c:v>
                </c:pt>
                <c:pt idx="1">
                  <c:v>6.2</c:v>
                </c:pt>
                <c:pt idx="2">
                  <c:v>4.8</c:v>
                </c:pt>
                <c:pt idx="3">
                  <c:v>4.5999999999999996</c:v>
                </c:pt>
                <c:pt idx="4">
                  <c:v>4.7</c:v>
                </c:pt>
              </c:numCache>
            </c:numRef>
          </c:val>
          <c:smooth val="0"/>
          <c:extLst>
            <c:ext xmlns:c16="http://schemas.microsoft.com/office/drawing/2014/chart" uri="{C3380CC4-5D6E-409C-BE32-E72D297353CC}">
              <c16:uniqueId val="{00000001-807C-4698-8C7F-1EEF5B1C9783}"/>
            </c:ext>
          </c:extLst>
        </c:ser>
        <c:ser>
          <c:idx val="2"/>
          <c:order val="2"/>
          <c:tx>
            <c:strRef>
              <c:f>'Region comparison'!$A$4</c:f>
              <c:strCache>
                <c:ptCount val="1"/>
                <c:pt idx="0">
                  <c:v>Otago</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comparison'!$B$4:$F$4</c:f>
              <c:numCache>
                <c:formatCode>0.0</c:formatCode>
                <c:ptCount val="5"/>
                <c:pt idx="0">
                  <c:v>6.8</c:v>
                </c:pt>
                <c:pt idx="1">
                  <c:v>6</c:v>
                </c:pt>
                <c:pt idx="2">
                  <c:v>4.7</c:v>
                </c:pt>
                <c:pt idx="3">
                  <c:v>4.5999999999999996</c:v>
                </c:pt>
                <c:pt idx="4">
                  <c:v>4.7</c:v>
                </c:pt>
              </c:numCache>
            </c:numRef>
          </c:val>
          <c:smooth val="0"/>
          <c:extLst>
            <c:ext xmlns:c16="http://schemas.microsoft.com/office/drawing/2014/chart" uri="{C3380CC4-5D6E-409C-BE32-E72D297353CC}">
              <c16:uniqueId val="{00000002-807C-4698-8C7F-1EEF5B1C9783}"/>
            </c:ext>
          </c:extLst>
        </c:ser>
        <c:ser>
          <c:idx val="3"/>
          <c:order val="3"/>
          <c:tx>
            <c:strRef>
              <c:f>'Region comparison'!$A$5</c:f>
              <c:strCache>
                <c:ptCount val="1"/>
                <c:pt idx="0">
                  <c:v>Wellington</c:v>
                </c:pt>
              </c:strCache>
            </c:strRef>
          </c:tx>
          <c:spPr>
            <a:ln w="22225" cap="rnd">
              <a:solidFill>
                <a:schemeClr val="accent4"/>
              </a:solidFill>
              <a:round/>
            </a:ln>
            <a:effectLst/>
          </c:spPr>
          <c:marker>
            <c:symbol val="x"/>
            <c:size val="6"/>
            <c:spPr>
              <a:noFill/>
              <a:ln w="9525">
                <a:solidFill>
                  <a:schemeClr val="accent4"/>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comparison'!$B$5:$F$5</c:f>
              <c:numCache>
                <c:formatCode>0.0</c:formatCode>
                <c:ptCount val="5"/>
                <c:pt idx="0">
                  <c:v>5.9</c:v>
                </c:pt>
                <c:pt idx="1">
                  <c:v>5.8</c:v>
                </c:pt>
                <c:pt idx="2">
                  <c:v>4.7</c:v>
                </c:pt>
                <c:pt idx="3">
                  <c:v>4.8</c:v>
                </c:pt>
                <c:pt idx="4">
                  <c:v>4.9000000000000004</c:v>
                </c:pt>
              </c:numCache>
            </c:numRef>
          </c:val>
          <c:smooth val="0"/>
          <c:extLst>
            <c:ext xmlns:c16="http://schemas.microsoft.com/office/drawing/2014/chart" uri="{C3380CC4-5D6E-409C-BE32-E72D297353CC}">
              <c16:uniqueId val="{00000003-807C-4698-8C7F-1EEF5B1C9783}"/>
            </c:ext>
          </c:extLst>
        </c:ser>
        <c:ser>
          <c:idx val="4"/>
          <c:order val="4"/>
          <c:tx>
            <c:strRef>
              <c:f>'Region comparison'!$A$6</c:f>
              <c:strCache>
                <c:ptCount val="1"/>
                <c:pt idx="0">
                  <c:v>Southland</c:v>
                </c:pt>
              </c:strCache>
            </c:strRef>
          </c:tx>
          <c:spPr>
            <a:ln w="22225" cap="rnd">
              <a:solidFill>
                <a:schemeClr val="accent5"/>
              </a:solidFill>
              <a:round/>
            </a:ln>
            <a:effectLst/>
          </c:spPr>
          <c:marker>
            <c:symbol val="star"/>
            <c:size val="6"/>
            <c:spPr>
              <a:noFill/>
              <a:ln w="9525">
                <a:solidFill>
                  <a:schemeClr val="accent5"/>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comparison'!$B$6:$F$6</c:f>
              <c:numCache>
                <c:formatCode>0.0</c:formatCode>
                <c:ptCount val="5"/>
                <c:pt idx="0">
                  <c:v>6.3</c:v>
                </c:pt>
                <c:pt idx="1">
                  <c:v>6</c:v>
                </c:pt>
                <c:pt idx="2">
                  <c:v>4.8</c:v>
                </c:pt>
                <c:pt idx="3">
                  <c:v>4.9000000000000004</c:v>
                </c:pt>
                <c:pt idx="4">
                  <c:v>5</c:v>
                </c:pt>
              </c:numCache>
            </c:numRef>
          </c:val>
          <c:smooth val="0"/>
          <c:extLst>
            <c:ext xmlns:c16="http://schemas.microsoft.com/office/drawing/2014/chart" uri="{C3380CC4-5D6E-409C-BE32-E72D297353CC}">
              <c16:uniqueId val="{00000004-807C-4698-8C7F-1EEF5B1C9783}"/>
            </c:ext>
          </c:extLst>
        </c:ser>
        <c:ser>
          <c:idx val="5"/>
          <c:order val="5"/>
          <c:tx>
            <c:strRef>
              <c:f>'Region comparison'!$A$7</c:f>
              <c:strCache>
                <c:ptCount val="1"/>
                <c:pt idx="0">
                  <c:v>Auckland</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comparison'!$B$7:$F$7</c:f>
              <c:numCache>
                <c:formatCode>0.0</c:formatCode>
                <c:ptCount val="5"/>
                <c:pt idx="0">
                  <c:v>6.4</c:v>
                </c:pt>
                <c:pt idx="1">
                  <c:v>6</c:v>
                </c:pt>
                <c:pt idx="2">
                  <c:v>5.2</c:v>
                </c:pt>
                <c:pt idx="3">
                  <c:v>5.3</c:v>
                </c:pt>
                <c:pt idx="4">
                  <c:v>5.0999999999999996</c:v>
                </c:pt>
              </c:numCache>
            </c:numRef>
          </c:val>
          <c:smooth val="0"/>
          <c:extLst>
            <c:ext xmlns:c16="http://schemas.microsoft.com/office/drawing/2014/chart" uri="{C3380CC4-5D6E-409C-BE32-E72D297353CC}">
              <c16:uniqueId val="{00000005-807C-4698-8C7F-1EEF5B1C9783}"/>
            </c:ext>
          </c:extLst>
        </c:ser>
        <c:ser>
          <c:idx val="6"/>
          <c:order val="6"/>
          <c:tx>
            <c:strRef>
              <c:f>'Region comparison'!$A$8</c:f>
              <c:strCache>
                <c:ptCount val="1"/>
                <c:pt idx="0">
                  <c:v>Marlborough</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comparison'!$B$8:$F$8</c:f>
              <c:numCache>
                <c:formatCode>0.0</c:formatCode>
                <c:ptCount val="5"/>
                <c:pt idx="0">
                  <c:v>6.8</c:v>
                </c:pt>
                <c:pt idx="1">
                  <c:v>6</c:v>
                </c:pt>
                <c:pt idx="2">
                  <c:v>4.8</c:v>
                </c:pt>
                <c:pt idx="3">
                  <c:v>4.8</c:v>
                </c:pt>
                <c:pt idx="4">
                  <c:v>5.0999999999999996</c:v>
                </c:pt>
              </c:numCache>
            </c:numRef>
          </c:val>
          <c:smooth val="0"/>
          <c:extLst>
            <c:ext xmlns:c16="http://schemas.microsoft.com/office/drawing/2014/chart" uri="{C3380CC4-5D6E-409C-BE32-E72D297353CC}">
              <c16:uniqueId val="{00000006-807C-4698-8C7F-1EEF5B1C9783}"/>
            </c:ext>
          </c:extLst>
        </c:ser>
        <c:ser>
          <c:idx val="7"/>
          <c:order val="7"/>
          <c:tx>
            <c:strRef>
              <c:f>'Region comparison'!$A$9</c:f>
              <c:strCache>
                <c:ptCount val="1"/>
                <c:pt idx="0">
                  <c:v>Nelson</c:v>
                </c:pt>
              </c:strCache>
            </c:strRef>
          </c:tx>
          <c:spPr>
            <a:ln w="22225" cap="rnd">
              <a:solidFill>
                <a:schemeClr val="accent2">
                  <a:lumMod val="60000"/>
                </a:schemeClr>
              </a:solidFill>
              <a:round/>
            </a:ln>
            <a:effectLst/>
          </c:spPr>
          <c:marker>
            <c:symbol val="dot"/>
            <c:size val="6"/>
            <c:spPr>
              <a:solidFill>
                <a:schemeClr val="accent2">
                  <a:lumMod val="60000"/>
                </a:schemeClr>
              </a:solidFill>
              <a:ln w="9525">
                <a:solidFill>
                  <a:schemeClr val="accent2">
                    <a:lumMod val="60000"/>
                  </a:schemeClr>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comparison'!$B$9:$F$9</c:f>
              <c:numCache>
                <c:formatCode>0.0</c:formatCode>
                <c:ptCount val="5"/>
                <c:pt idx="0">
                  <c:v>7.1</c:v>
                </c:pt>
                <c:pt idx="1">
                  <c:v>6.3</c:v>
                </c:pt>
                <c:pt idx="2">
                  <c:v>5.3</c:v>
                </c:pt>
                <c:pt idx="3">
                  <c:v>5.6</c:v>
                </c:pt>
                <c:pt idx="4">
                  <c:v>5.3</c:v>
                </c:pt>
              </c:numCache>
            </c:numRef>
          </c:val>
          <c:smooth val="0"/>
          <c:extLst>
            <c:ext xmlns:c16="http://schemas.microsoft.com/office/drawing/2014/chart" uri="{C3380CC4-5D6E-409C-BE32-E72D297353CC}">
              <c16:uniqueId val="{00000007-807C-4698-8C7F-1EEF5B1C9783}"/>
            </c:ext>
          </c:extLst>
        </c:ser>
        <c:ser>
          <c:idx val="8"/>
          <c:order val="8"/>
          <c:tx>
            <c:strRef>
              <c:f>'Region comparison'!$A$10</c:f>
              <c:strCache>
                <c:ptCount val="1"/>
                <c:pt idx="0">
                  <c:v>Taranaki</c:v>
                </c:pt>
              </c:strCache>
            </c:strRef>
          </c:tx>
          <c:spPr>
            <a:ln w="22225" cap="rnd">
              <a:solidFill>
                <a:schemeClr val="accent3">
                  <a:lumMod val="60000"/>
                </a:schemeClr>
              </a:solidFill>
              <a:round/>
            </a:ln>
            <a:effectLst/>
          </c:spPr>
          <c:marker>
            <c:symbol val="dash"/>
            <c:size val="6"/>
            <c:spPr>
              <a:solidFill>
                <a:schemeClr val="accent3">
                  <a:lumMod val="60000"/>
                </a:schemeClr>
              </a:solidFill>
              <a:ln w="9525">
                <a:solidFill>
                  <a:schemeClr val="accent3">
                    <a:lumMod val="60000"/>
                  </a:schemeClr>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comparison'!$B$10:$F$10</c:f>
              <c:numCache>
                <c:formatCode>0.0</c:formatCode>
                <c:ptCount val="5"/>
                <c:pt idx="0">
                  <c:v>7.1</c:v>
                </c:pt>
                <c:pt idx="1">
                  <c:v>6.4</c:v>
                </c:pt>
                <c:pt idx="2">
                  <c:v>5.4</c:v>
                </c:pt>
                <c:pt idx="3">
                  <c:v>5.5</c:v>
                </c:pt>
                <c:pt idx="4">
                  <c:v>5.6</c:v>
                </c:pt>
              </c:numCache>
            </c:numRef>
          </c:val>
          <c:smooth val="0"/>
          <c:extLst>
            <c:ext xmlns:c16="http://schemas.microsoft.com/office/drawing/2014/chart" uri="{C3380CC4-5D6E-409C-BE32-E72D297353CC}">
              <c16:uniqueId val="{00000008-807C-4698-8C7F-1EEF5B1C9783}"/>
            </c:ext>
          </c:extLst>
        </c:ser>
        <c:ser>
          <c:idx val="9"/>
          <c:order val="9"/>
          <c:tx>
            <c:strRef>
              <c:f>'Region comparison'!$A$11</c:f>
              <c:strCache>
                <c:ptCount val="1"/>
                <c:pt idx="0">
                  <c:v>West Coast</c:v>
                </c:pt>
              </c:strCache>
            </c:strRef>
          </c:tx>
          <c:spPr>
            <a:ln w="22225" cap="rnd">
              <a:solidFill>
                <a:schemeClr val="accent4">
                  <a:lumMod val="60000"/>
                </a:schemeClr>
              </a:solidFill>
              <a:round/>
            </a:ln>
            <a:effectLst/>
          </c:spPr>
          <c:marker>
            <c:symbol val="diamond"/>
            <c:size val="6"/>
            <c:spPr>
              <a:solidFill>
                <a:schemeClr val="accent4">
                  <a:lumMod val="60000"/>
                </a:schemeClr>
              </a:solidFill>
              <a:ln w="9525">
                <a:solidFill>
                  <a:schemeClr val="accent4">
                    <a:lumMod val="60000"/>
                  </a:schemeClr>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comparison'!$B$11:$F$11</c:f>
              <c:numCache>
                <c:formatCode>0.0</c:formatCode>
                <c:ptCount val="5"/>
                <c:pt idx="0">
                  <c:v>8.1</c:v>
                </c:pt>
                <c:pt idx="1">
                  <c:v>7.3</c:v>
                </c:pt>
                <c:pt idx="2">
                  <c:v>6.1</c:v>
                </c:pt>
                <c:pt idx="3">
                  <c:v>5.8</c:v>
                </c:pt>
                <c:pt idx="4">
                  <c:v>5.7</c:v>
                </c:pt>
              </c:numCache>
            </c:numRef>
          </c:val>
          <c:smooth val="0"/>
          <c:extLst>
            <c:ext xmlns:c16="http://schemas.microsoft.com/office/drawing/2014/chart" uri="{C3380CC4-5D6E-409C-BE32-E72D297353CC}">
              <c16:uniqueId val="{00000009-807C-4698-8C7F-1EEF5B1C9783}"/>
            </c:ext>
          </c:extLst>
        </c:ser>
        <c:ser>
          <c:idx val="10"/>
          <c:order val="10"/>
          <c:tx>
            <c:strRef>
              <c:f>'Region comparison'!$A$12</c:f>
              <c:strCache>
                <c:ptCount val="1"/>
                <c:pt idx="0">
                  <c:v>Waikato</c:v>
                </c:pt>
              </c:strCache>
            </c:strRef>
          </c:tx>
          <c:spPr>
            <a:ln w="57150" cap="rnd">
              <a:solidFill>
                <a:schemeClr val="accent5">
                  <a:lumMod val="60000"/>
                </a:schemeClr>
              </a:solidFill>
              <a:round/>
            </a:ln>
            <a:effectLst/>
          </c:spPr>
          <c:marker>
            <c:symbol val="square"/>
            <c:size val="6"/>
            <c:spPr>
              <a:solidFill>
                <a:schemeClr val="accent5">
                  <a:lumMod val="60000"/>
                </a:schemeClr>
              </a:solidFill>
              <a:ln w="57150">
                <a:solidFill>
                  <a:schemeClr val="accent5">
                    <a:lumMod val="60000"/>
                  </a:schemeClr>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comparison'!$B$12:$F$12</c:f>
              <c:numCache>
                <c:formatCode>0.0</c:formatCode>
                <c:ptCount val="5"/>
                <c:pt idx="0">
                  <c:v>6.8</c:v>
                </c:pt>
                <c:pt idx="1">
                  <c:v>6.8</c:v>
                </c:pt>
                <c:pt idx="2">
                  <c:v>5.4</c:v>
                </c:pt>
                <c:pt idx="3">
                  <c:v>5.4</c:v>
                </c:pt>
                <c:pt idx="4">
                  <c:v>5.7</c:v>
                </c:pt>
              </c:numCache>
            </c:numRef>
          </c:val>
          <c:smooth val="0"/>
          <c:extLst>
            <c:ext xmlns:c16="http://schemas.microsoft.com/office/drawing/2014/chart" uri="{C3380CC4-5D6E-409C-BE32-E72D297353CC}">
              <c16:uniqueId val="{0000000A-807C-4698-8C7F-1EEF5B1C9783}"/>
            </c:ext>
          </c:extLst>
        </c:ser>
        <c:ser>
          <c:idx val="11"/>
          <c:order val="11"/>
          <c:tx>
            <c:strRef>
              <c:f>'Region comparison'!$A$13</c:f>
              <c:strCache>
                <c:ptCount val="1"/>
                <c:pt idx="0">
                  <c:v>Bay of Plenty</c:v>
                </c:pt>
              </c:strCache>
            </c:strRef>
          </c:tx>
          <c:spPr>
            <a:ln w="22225" cap="rnd">
              <a:solidFill>
                <a:schemeClr val="accent6">
                  <a:lumMod val="60000"/>
                </a:schemeClr>
              </a:solidFill>
              <a:round/>
            </a:ln>
            <a:effectLst/>
          </c:spPr>
          <c:marker>
            <c:symbol val="triangle"/>
            <c:size val="6"/>
            <c:spPr>
              <a:solidFill>
                <a:schemeClr val="accent6">
                  <a:lumMod val="60000"/>
                </a:schemeClr>
              </a:solidFill>
              <a:ln w="9525">
                <a:solidFill>
                  <a:schemeClr val="accent6">
                    <a:lumMod val="60000"/>
                  </a:schemeClr>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comparison'!$B$13:$F$13</c:f>
              <c:numCache>
                <c:formatCode>0.0</c:formatCode>
                <c:ptCount val="5"/>
                <c:pt idx="0">
                  <c:v>7.2</c:v>
                </c:pt>
                <c:pt idx="1">
                  <c:v>7</c:v>
                </c:pt>
                <c:pt idx="2">
                  <c:v>5.7</c:v>
                </c:pt>
                <c:pt idx="3">
                  <c:v>5.7</c:v>
                </c:pt>
                <c:pt idx="4">
                  <c:v>6.1</c:v>
                </c:pt>
              </c:numCache>
            </c:numRef>
          </c:val>
          <c:smooth val="0"/>
          <c:extLst>
            <c:ext xmlns:c16="http://schemas.microsoft.com/office/drawing/2014/chart" uri="{C3380CC4-5D6E-409C-BE32-E72D297353CC}">
              <c16:uniqueId val="{0000000B-807C-4698-8C7F-1EEF5B1C9783}"/>
            </c:ext>
          </c:extLst>
        </c:ser>
        <c:ser>
          <c:idx val="12"/>
          <c:order val="12"/>
          <c:tx>
            <c:strRef>
              <c:f>'Region comparison'!$A$14</c:f>
              <c:strCache>
                <c:ptCount val="1"/>
                <c:pt idx="0">
                  <c:v>Hawke’s Bay</c:v>
                </c:pt>
              </c:strCache>
            </c:strRef>
          </c:tx>
          <c:spPr>
            <a:ln w="22225" cap="rnd">
              <a:solidFill>
                <a:schemeClr val="accent1">
                  <a:lumMod val="80000"/>
                  <a:lumOff val="20000"/>
                </a:schemeClr>
              </a:solidFill>
              <a:round/>
            </a:ln>
            <a:effectLst/>
          </c:spPr>
          <c:marker>
            <c:symbol val="x"/>
            <c:size val="6"/>
            <c:spPr>
              <a:noFill/>
              <a:ln w="9525">
                <a:solidFill>
                  <a:schemeClr val="accent1">
                    <a:lumMod val="80000"/>
                    <a:lumOff val="20000"/>
                  </a:schemeClr>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comparison'!$B$14:$F$14</c:f>
              <c:numCache>
                <c:formatCode>0.0</c:formatCode>
                <c:ptCount val="5"/>
                <c:pt idx="0">
                  <c:v>6.7</c:v>
                </c:pt>
                <c:pt idx="1">
                  <c:v>7.2</c:v>
                </c:pt>
                <c:pt idx="2">
                  <c:v>5.9</c:v>
                </c:pt>
                <c:pt idx="3">
                  <c:v>5.7</c:v>
                </c:pt>
                <c:pt idx="4">
                  <c:v>6.1</c:v>
                </c:pt>
              </c:numCache>
            </c:numRef>
          </c:val>
          <c:smooth val="0"/>
          <c:extLst>
            <c:ext xmlns:c16="http://schemas.microsoft.com/office/drawing/2014/chart" uri="{C3380CC4-5D6E-409C-BE32-E72D297353CC}">
              <c16:uniqueId val="{0000000C-807C-4698-8C7F-1EEF5B1C9783}"/>
            </c:ext>
          </c:extLst>
        </c:ser>
        <c:ser>
          <c:idx val="13"/>
          <c:order val="13"/>
          <c:tx>
            <c:strRef>
              <c:f>'Region comparison'!$A$15</c:f>
              <c:strCache>
                <c:ptCount val="1"/>
                <c:pt idx="0">
                  <c:v>Manawatu-Wanganui</c:v>
                </c:pt>
              </c:strCache>
            </c:strRef>
          </c:tx>
          <c:spPr>
            <a:ln w="22225" cap="rnd">
              <a:solidFill>
                <a:schemeClr val="accent2">
                  <a:lumMod val="80000"/>
                  <a:lumOff val="20000"/>
                </a:schemeClr>
              </a:solidFill>
              <a:round/>
            </a:ln>
            <a:effectLst/>
          </c:spPr>
          <c:marker>
            <c:symbol val="star"/>
            <c:size val="6"/>
            <c:spPr>
              <a:noFill/>
              <a:ln w="9525">
                <a:solidFill>
                  <a:schemeClr val="accent2">
                    <a:lumMod val="80000"/>
                    <a:lumOff val="20000"/>
                  </a:schemeClr>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comparison'!$B$15:$F$15</c:f>
              <c:numCache>
                <c:formatCode>0.0</c:formatCode>
                <c:ptCount val="5"/>
                <c:pt idx="0">
                  <c:v>6.9</c:v>
                </c:pt>
                <c:pt idx="1">
                  <c:v>6.8</c:v>
                </c:pt>
                <c:pt idx="2">
                  <c:v>5.6</c:v>
                </c:pt>
                <c:pt idx="3">
                  <c:v>6</c:v>
                </c:pt>
                <c:pt idx="4">
                  <c:v>6.4</c:v>
                </c:pt>
              </c:numCache>
            </c:numRef>
          </c:val>
          <c:smooth val="0"/>
          <c:extLst>
            <c:ext xmlns:c16="http://schemas.microsoft.com/office/drawing/2014/chart" uri="{C3380CC4-5D6E-409C-BE32-E72D297353CC}">
              <c16:uniqueId val="{0000000D-807C-4698-8C7F-1EEF5B1C9783}"/>
            </c:ext>
          </c:extLst>
        </c:ser>
        <c:ser>
          <c:idx val="14"/>
          <c:order val="14"/>
          <c:tx>
            <c:strRef>
              <c:f>'Region comparison'!$A$16</c:f>
              <c:strCache>
                <c:ptCount val="1"/>
                <c:pt idx="0">
                  <c:v>Northland</c:v>
                </c:pt>
              </c:strCache>
            </c:strRef>
          </c:tx>
          <c:spPr>
            <a:ln w="22225" cap="rnd">
              <a:solidFill>
                <a:schemeClr val="accent3">
                  <a:lumMod val="80000"/>
                  <a:lumOff val="20000"/>
                </a:schemeClr>
              </a:solidFill>
              <a:round/>
            </a:ln>
            <a:effectLst/>
          </c:spPr>
          <c:marker>
            <c:symbol val="circle"/>
            <c:size val="6"/>
            <c:spPr>
              <a:solidFill>
                <a:schemeClr val="accent3">
                  <a:lumMod val="80000"/>
                  <a:lumOff val="20000"/>
                </a:schemeClr>
              </a:solidFill>
              <a:ln w="9525">
                <a:solidFill>
                  <a:schemeClr val="accent3">
                    <a:lumMod val="80000"/>
                    <a:lumOff val="20000"/>
                  </a:schemeClr>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comparison'!$B$16:$F$16</c:f>
              <c:numCache>
                <c:formatCode>0.0</c:formatCode>
                <c:ptCount val="5"/>
                <c:pt idx="0">
                  <c:v>7.4</c:v>
                </c:pt>
                <c:pt idx="1">
                  <c:v>7.6</c:v>
                </c:pt>
                <c:pt idx="2">
                  <c:v>6.6</c:v>
                </c:pt>
                <c:pt idx="3">
                  <c:v>6.3</c:v>
                </c:pt>
                <c:pt idx="4">
                  <c:v>7</c:v>
                </c:pt>
              </c:numCache>
            </c:numRef>
          </c:val>
          <c:smooth val="0"/>
          <c:extLst>
            <c:ext xmlns:c16="http://schemas.microsoft.com/office/drawing/2014/chart" uri="{C3380CC4-5D6E-409C-BE32-E72D297353CC}">
              <c16:uniqueId val="{0000000E-807C-4698-8C7F-1EEF5B1C9783}"/>
            </c:ext>
          </c:extLst>
        </c:ser>
        <c:ser>
          <c:idx val="15"/>
          <c:order val="15"/>
          <c:tx>
            <c:strRef>
              <c:f>'Region comparison'!$A$17</c:f>
              <c:strCache>
                <c:ptCount val="1"/>
                <c:pt idx="0">
                  <c:v>Gisborne</c:v>
                </c:pt>
              </c:strCache>
            </c:strRef>
          </c:tx>
          <c:spPr>
            <a:ln w="22225" cap="rnd">
              <a:solidFill>
                <a:schemeClr val="accent4">
                  <a:lumMod val="80000"/>
                  <a:lumOff val="20000"/>
                </a:schemeClr>
              </a:solidFill>
              <a:round/>
            </a:ln>
            <a:effectLst/>
          </c:spPr>
          <c:marker>
            <c:symbol val="plus"/>
            <c:size val="6"/>
            <c:spPr>
              <a:noFill/>
              <a:ln w="9525">
                <a:solidFill>
                  <a:schemeClr val="accent4">
                    <a:lumMod val="80000"/>
                    <a:lumOff val="20000"/>
                  </a:schemeClr>
                </a:solidFill>
                <a:round/>
              </a:ln>
              <a:effectLst/>
            </c:spPr>
          </c:marker>
          <c:cat>
            <c:numRef>
              <c:f>'Region comparison'!$B$1:$F$1</c:f>
              <c:numCache>
                <c:formatCode>General</c:formatCode>
                <c:ptCount val="5"/>
                <c:pt idx="0">
                  <c:v>1991</c:v>
                </c:pt>
                <c:pt idx="1">
                  <c:v>1996</c:v>
                </c:pt>
                <c:pt idx="2">
                  <c:v>2001</c:v>
                </c:pt>
                <c:pt idx="3">
                  <c:v>2006</c:v>
                </c:pt>
                <c:pt idx="4">
                  <c:v>2013</c:v>
                </c:pt>
              </c:numCache>
            </c:numRef>
          </c:cat>
          <c:val>
            <c:numRef>
              <c:f>'Region comparison'!$B$17:$F$17</c:f>
              <c:numCache>
                <c:formatCode>0.0</c:formatCode>
                <c:ptCount val="5"/>
                <c:pt idx="0">
                  <c:v>6.7</c:v>
                </c:pt>
                <c:pt idx="1">
                  <c:v>7.9</c:v>
                </c:pt>
                <c:pt idx="2">
                  <c:v>7</c:v>
                </c:pt>
                <c:pt idx="3">
                  <c:v>7.2</c:v>
                </c:pt>
                <c:pt idx="4">
                  <c:v>7.3</c:v>
                </c:pt>
              </c:numCache>
            </c:numRef>
          </c:val>
          <c:smooth val="0"/>
          <c:extLst>
            <c:ext xmlns:c16="http://schemas.microsoft.com/office/drawing/2014/chart" uri="{C3380CC4-5D6E-409C-BE32-E72D297353CC}">
              <c16:uniqueId val="{0000000F-807C-4698-8C7F-1EEF5B1C9783}"/>
            </c:ext>
          </c:extLst>
        </c:ser>
        <c:dLbls>
          <c:showLegendKey val="0"/>
          <c:showVal val="0"/>
          <c:showCatName val="0"/>
          <c:showSerName val="0"/>
          <c:showPercent val="0"/>
          <c:showBubbleSize val="0"/>
        </c:dLbls>
        <c:marker val="1"/>
        <c:smooth val="0"/>
        <c:axId val="811012536"/>
        <c:axId val="811012864"/>
      </c:lineChart>
      <c:catAx>
        <c:axId val="811012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811012864"/>
        <c:crosses val="autoZero"/>
        <c:auto val="1"/>
        <c:lblAlgn val="ctr"/>
        <c:lblOffset val="100"/>
        <c:noMultiLvlLbl val="0"/>
      </c:catAx>
      <c:valAx>
        <c:axId val="811012864"/>
        <c:scaling>
          <c:orientation val="minMax"/>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NZ"/>
                  <a:t>Deprivation scores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10125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NZ" sz="2000" dirty="0"/>
              <a:t>Percentage of population living in each deprivation quintile by district – NZDep 2013</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'data-DiXQg'!$A$2</c:f>
              <c:strCache>
                <c:ptCount val="1"/>
                <c:pt idx="0">
                  <c:v>1 (least deprived)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'data-DiXQg'!$B$1:$K$1</c:f>
              <c:strCache>
                <c:ptCount val="10"/>
                <c:pt idx="0">
                  <c:v>Thames Coromandel</c:v>
                </c:pt>
                <c:pt idx="1">
                  <c:v>Hauraki</c:v>
                </c:pt>
                <c:pt idx="2">
                  <c:v>Waikato</c:v>
                </c:pt>
                <c:pt idx="3">
                  <c:v>Matamata-Piako</c:v>
                </c:pt>
                <c:pt idx="4">
                  <c:v>Hamilton</c:v>
                </c:pt>
                <c:pt idx="5">
                  <c:v>Waipa</c:v>
                </c:pt>
                <c:pt idx="6">
                  <c:v>Otorohanga</c:v>
                </c:pt>
                <c:pt idx="7">
                  <c:v>South Waikato</c:v>
                </c:pt>
                <c:pt idx="8">
                  <c:v>Waitomo</c:v>
                </c:pt>
                <c:pt idx="9">
                  <c:v>Taupo</c:v>
                </c:pt>
              </c:strCache>
            </c:strRef>
          </c:cat>
          <c:val>
            <c:numRef>
              <c:f>'data-DiXQg'!$B$2:$K$2</c:f>
              <c:numCache>
                <c:formatCode>General</c:formatCode>
                <c:ptCount val="10"/>
                <c:pt idx="0">
                  <c:v>2</c:v>
                </c:pt>
                <c:pt idx="1">
                  <c:v>1</c:v>
                </c:pt>
                <c:pt idx="2">
                  <c:v>24</c:v>
                </c:pt>
                <c:pt idx="3">
                  <c:v>6</c:v>
                </c:pt>
                <c:pt idx="4">
                  <c:v>17</c:v>
                </c:pt>
                <c:pt idx="5">
                  <c:v>28</c:v>
                </c:pt>
                <c:pt idx="6">
                  <c:v>2</c:v>
                </c:pt>
                <c:pt idx="7">
                  <c:v>3</c:v>
                </c:pt>
                <c:pt idx="8">
                  <c:v>2</c:v>
                </c:pt>
                <c:pt idx="9">
                  <c:v>11</c:v>
                </c:pt>
              </c:numCache>
            </c:numRef>
          </c:val>
          <c:extLst>
            <c:ext xmlns:c16="http://schemas.microsoft.com/office/drawing/2014/chart" uri="{C3380CC4-5D6E-409C-BE32-E72D297353CC}">
              <c16:uniqueId val="{00000000-8211-4A6D-9F7D-096D9E4F7A41}"/>
            </c:ext>
          </c:extLst>
        </c:ser>
        <c:ser>
          <c:idx val="1"/>
          <c:order val="1"/>
          <c:tx>
            <c:strRef>
              <c:f>'data-DiXQg'!$A$3</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'data-DiXQg'!$B$1:$K$1</c:f>
              <c:strCache>
                <c:ptCount val="10"/>
                <c:pt idx="0">
                  <c:v>Thames Coromandel</c:v>
                </c:pt>
                <c:pt idx="1">
                  <c:v>Hauraki</c:v>
                </c:pt>
                <c:pt idx="2">
                  <c:v>Waikato</c:v>
                </c:pt>
                <c:pt idx="3">
                  <c:v>Matamata-Piako</c:v>
                </c:pt>
                <c:pt idx="4">
                  <c:v>Hamilton</c:v>
                </c:pt>
                <c:pt idx="5">
                  <c:v>Waipa</c:v>
                </c:pt>
                <c:pt idx="6">
                  <c:v>Otorohanga</c:v>
                </c:pt>
                <c:pt idx="7">
                  <c:v>South Waikato</c:v>
                </c:pt>
                <c:pt idx="8">
                  <c:v>Waitomo</c:v>
                </c:pt>
                <c:pt idx="9">
                  <c:v>Taupo</c:v>
                </c:pt>
              </c:strCache>
            </c:strRef>
          </c:cat>
          <c:val>
            <c:numRef>
              <c:f>'data-DiXQg'!$B$3:$K$3</c:f>
              <c:numCache>
                <c:formatCode>General</c:formatCode>
                <c:ptCount val="10"/>
                <c:pt idx="0">
                  <c:v>14</c:v>
                </c:pt>
                <c:pt idx="1">
                  <c:v>6</c:v>
                </c:pt>
                <c:pt idx="2">
                  <c:v>18</c:v>
                </c:pt>
                <c:pt idx="3">
                  <c:v>21</c:v>
                </c:pt>
                <c:pt idx="4">
                  <c:v>14</c:v>
                </c:pt>
                <c:pt idx="5">
                  <c:v>24</c:v>
                </c:pt>
                <c:pt idx="6">
                  <c:v>25</c:v>
                </c:pt>
                <c:pt idx="7">
                  <c:v>13</c:v>
                </c:pt>
                <c:pt idx="8">
                  <c:v>7</c:v>
                </c:pt>
                <c:pt idx="9">
                  <c:v>23</c:v>
                </c:pt>
              </c:numCache>
            </c:numRef>
          </c:val>
          <c:extLst>
            <c:ext xmlns:c16="http://schemas.microsoft.com/office/drawing/2014/chart" uri="{C3380CC4-5D6E-409C-BE32-E72D297353CC}">
              <c16:uniqueId val="{00000001-8211-4A6D-9F7D-096D9E4F7A41}"/>
            </c:ext>
          </c:extLst>
        </c:ser>
        <c:ser>
          <c:idx val="2"/>
          <c:order val="2"/>
          <c:tx>
            <c:strRef>
              <c:f>'data-DiXQg'!$A$4</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'data-DiXQg'!$B$1:$K$1</c:f>
              <c:strCache>
                <c:ptCount val="10"/>
                <c:pt idx="0">
                  <c:v>Thames Coromandel</c:v>
                </c:pt>
                <c:pt idx="1">
                  <c:v>Hauraki</c:v>
                </c:pt>
                <c:pt idx="2">
                  <c:v>Waikato</c:v>
                </c:pt>
                <c:pt idx="3">
                  <c:v>Matamata-Piako</c:v>
                </c:pt>
                <c:pt idx="4">
                  <c:v>Hamilton</c:v>
                </c:pt>
                <c:pt idx="5">
                  <c:v>Waipa</c:v>
                </c:pt>
                <c:pt idx="6">
                  <c:v>Otorohanga</c:v>
                </c:pt>
                <c:pt idx="7">
                  <c:v>South Waikato</c:v>
                </c:pt>
                <c:pt idx="8">
                  <c:v>Waitomo</c:v>
                </c:pt>
                <c:pt idx="9">
                  <c:v>Taupo</c:v>
                </c:pt>
              </c:strCache>
            </c:strRef>
          </c:cat>
          <c:val>
            <c:numRef>
              <c:f>'data-DiXQg'!$B$4:$K$4</c:f>
              <c:numCache>
                <c:formatCode>General</c:formatCode>
                <c:ptCount val="10"/>
                <c:pt idx="0">
                  <c:v>25</c:v>
                </c:pt>
                <c:pt idx="1">
                  <c:v>24</c:v>
                </c:pt>
                <c:pt idx="2">
                  <c:v>20</c:v>
                </c:pt>
                <c:pt idx="3">
                  <c:v>33</c:v>
                </c:pt>
                <c:pt idx="4">
                  <c:v>18</c:v>
                </c:pt>
                <c:pt idx="5">
                  <c:v>19</c:v>
                </c:pt>
                <c:pt idx="6">
                  <c:v>33</c:v>
                </c:pt>
                <c:pt idx="7">
                  <c:v>16</c:v>
                </c:pt>
                <c:pt idx="8">
                  <c:v>24</c:v>
                </c:pt>
                <c:pt idx="9">
                  <c:v>19</c:v>
                </c:pt>
              </c:numCache>
            </c:numRef>
          </c:val>
          <c:extLst>
            <c:ext xmlns:c16="http://schemas.microsoft.com/office/drawing/2014/chart" uri="{C3380CC4-5D6E-409C-BE32-E72D297353CC}">
              <c16:uniqueId val="{00000002-8211-4A6D-9F7D-096D9E4F7A41}"/>
            </c:ext>
          </c:extLst>
        </c:ser>
        <c:ser>
          <c:idx val="3"/>
          <c:order val="3"/>
          <c:tx>
            <c:strRef>
              <c:f>'data-DiXQg'!$A$5</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'data-DiXQg'!$B$1:$K$1</c:f>
              <c:strCache>
                <c:ptCount val="10"/>
                <c:pt idx="0">
                  <c:v>Thames Coromandel</c:v>
                </c:pt>
                <c:pt idx="1">
                  <c:v>Hauraki</c:v>
                </c:pt>
                <c:pt idx="2">
                  <c:v>Waikato</c:v>
                </c:pt>
                <c:pt idx="3">
                  <c:v>Matamata-Piako</c:v>
                </c:pt>
                <c:pt idx="4">
                  <c:v>Hamilton</c:v>
                </c:pt>
                <c:pt idx="5">
                  <c:v>Waipa</c:v>
                </c:pt>
                <c:pt idx="6">
                  <c:v>Otorohanga</c:v>
                </c:pt>
                <c:pt idx="7">
                  <c:v>South Waikato</c:v>
                </c:pt>
                <c:pt idx="8">
                  <c:v>Waitomo</c:v>
                </c:pt>
                <c:pt idx="9">
                  <c:v>Taupo</c:v>
                </c:pt>
              </c:strCache>
            </c:strRef>
          </c:cat>
          <c:val>
            <c:numRef>
              <c:f>'data-DiXQg'!$B$5:$K$5</c:f>
              <c:numCache>
                <c:formatCode>General</c:formatCode>
                <c:ptCount val="10"/>
                <c:pt idx="0">
                  <c:v>40</c:v>
                </c:pt>
                <c:pt idx="1">
                  <c:v>30</c:v>
                </c:pt>
                <c:pt idx="2">
                  <c:v>16</c:v>
                </c:pt>
                <c:pt idx="3">
                  <c:v>27</c:v>
                </c:pt>
                <c:pt idx="4">
                  <c:v>25</c:v>
                </c:pt>
                <c:pt idx="5">
                  <c:v>18</c:v>
                </c:pt>
                <c:pt idx="6">
                  <c:v>19</c:v>
                </c:pt>
                <c:pt idx="7">
                  <c:v>17</c:v>
                </c:pt>
                <c:pt idx="8">
                  <c:v>29</c:v>
                </c:pt>
                <c:pt idx="9">
                  <c:v>21</c:v>
                </c:pt>
              </c:numCache>
            </c:numRef>
          </c:val>
          <c:extLst>
            <c:ext xmlns:c16="http://schemas.microsoft.com/office/drawing/2014/chart" uri="{C3380CC4-5D6E-409C-BE32-E72D297353CC}">
              <c16:uniqueId val="{00000003-8211-4A6D-9F7D-096D9E4F7A41}"/>
            </c:ext>
          </c:extLst>
        </c:ser>
        <c:ser>
          <c:idx val="4"/>
          <c:order val="4"/>
          <c:tx>
            <c:strRef>
              <c:f>'data-DiXQg'!$A$6</c:f>
              <c:strCache>
                <c:ptCount val="1"/>
                <c:pt idx="0">
                  <c:v>5 (most deprived)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'data-DiXQg'!$B$1:$K$1</c:f>
              <c:strCache>
                <c:ptCount val="10"/>
                <c:pt idx="0">
                  <c:v>Thames Coromandel</c:v>
                </c:pt>
                <c:pt idx="1">
                  <c:v>Hauraki</c:v>
                </c:pt>
                <c:pt idx="2">
                  <c:v>Waikato</c:v>
                </c:pt>
                <c:pt idx="3">
                  <c:v>Matamata-Piako</c:v>
                </c:pt>
                <c:pt idx="4">
                  <c:v>Hamilton</c:v>
                </c:pt>
                <c:pt idx="5">
                  <c:v>Waipa</c:v>
                </c:pt>
                <c:pt idx="6">
                  <c:v>Otorohanga</c:v>
                </c:pt>
                <c:pt idx="7">
                  <c:v>South Waikato</c:v>
                </c:pt>
                <c:pt idx="8">
                  <c:v>Waitomo</c:v>
                </c:pt>
                <c:pt idx="9">
                  <c:v>Taupo</c:v>
                </c:pt>
              </c:strCache>
            </c:strRef>
          </c:cat>
          <c:val>
            <c:numRef>
              <c:f>'data-DiXQg'!$B$6:$K$6</c:f>
              <c:numCache>
                <c:formatCode>General</c:formatCode>
                <c:ptCount val="10"/>
                <c:pt idx="0">
                  <c:v>19</c:v>
                </c:pt>
                <c:pt idx="1">
                  <c:v>40</c:v>
                </c:pt>
                <c:pt idx="2">
                  <c:v>22</c:v>
                </c:pt>
                <c:pt idx="3">
                  <c:v>12</c:v>
                </c:pt>
                <c:pt idx="4">
                  <c:v>26</c:v>
                </c:pt>
                <c:pt idx="5">
                  <c:v>10</c:v>
                </c:pt>
                <c:pt idx="6">
                  <c:v>21</c:v>
                </c:pt>
                <c:pt idx="7">
                  <c:v>51</c:v>
                </c:pt>
                <c:pt idx="8">
                  <c:v>39</c:v>
                </c:pt>
                <c:pt idx="9">
                  <c:v>26</c:v>
                </c:pt>
              </c:numCache>
            </c:numRef>
          </c:val>
          <c:extLst>
            <c:ext xmlns:c16="http://schemas.microsoft.com/office/drawing/2014/chart" uri="{C3380CC4-5D6E-409C-BE32-E72D297353CC}">
              <c16:uniqueId val="{00000004-8211-4A6D-9F7D-096D9E4F7A41}"/>
            </c:ext>
          </c:extLst>
        </c:ser>
        <c:dLbls>
          <c:showLegendKey val="0"/>
          <c:showVal val="1"/>
          <c:showCatName val="0"/>
          <c:showSerName val="0"/>
          <c:showPercent val="0"/>
          <c:showBubbleSize val="0"/>
        </c:dLbls>
        <c:gapWidth val="95"/>
        <c:overlap val="100"/>
        <c:axId val="765494120"/>
        <c:axId val="765490512"/>
      </c:barChart>
      <c:catAx>
        <c:axId val="76549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765490512"/>
        <c:crosses val="autoZero"/>
        <c:auto val="1"/>
        <c:lblAlgn val="ctr"/>
        <c:lblOffset val="100"/>
        <c:noMultiLvlLbl val="0"/>
      </c:catAx>
      <c:valAx>
        <c:axId val="765490512"/>
        <c:scaling>
          <c:orientation val="minMax"/>
        </c:scaling>
        <c:delete val="1"/>
        <c:axPos val="l"/>
        <c:numFmt formatCode="General" sourceLinked="1"/>
        <c:majorTickMark val="none"/>
        <c:minorTickMark val="none"/>
        <c:tickLblPos val="nextTo"/>
        <c:crossAx val="765494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'Indicator analysis'!$B$1</c:f>
              <c:strCache>
                <c:ptCount val="1"/>
                <c:pt idx="0">
                  <c:v>Employment</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B20-4F6B-B38A-E3EA32325AB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B20-4F6B-B38A-E3EA32325AB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9B20-4F6B-B38A-E3EA32325AB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B20-4F6B-B38A-E3EA32325AB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B20-4F6B-B38A-E3EA32325ABB}"/>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9B20-4F6B-B38A-E3EA32325ABB}"/>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9B20-4F6B-B38A-E3EA32325ABB}"/>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9B20-4F6B-B38A-E3EA32325ABB}"/>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9B20-4F6B-B38A-E3EA32325ABB}"/>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9B20-4F6B-B38A-E3EA32325ABB}"/>
              </c:ext>
            </c:extLst>
          </c:dPt>
          <c:cat>
            <c:strRef>
              <c:f>'Indicator analysis'!$A$2:$A$11</c:f>
              <c:strCache>
                <c:ptCount val="10"/>
                <c:pt idx="0">
                  <c:v>Thames-Coromandel</c:v>
                </c:pt>
                <c:pt idx="1">
                  <c:v>Hauraki</c:v>
                </c:pt>
                <c:pt idx="2">
                  <c:v>Waikato</c:v>
                </c:pt>
                <c:pt idx="3">
                  <c:v>MPDC</c:v>
                </c:pt>
                <c:pt idx="4">
                  <c:v>Hamilton</c:v>
                </c:pt>
                <c:pt idx="5">
                  <c:v>Waipa</c:v>
                </c:pt>
                <c:pt idx="6">
                  <c:v>Otorohanga</c:v>
                </c:pt>
                <c:pt idx="7">
                  <c:v>South Waikato</c:v>
                </c:pt>
                <c:pt idx="8">
                  <c:v>Waitomo</c:v>
                </c:pt>
                <c:pt idx="9">
                  <c:v>Taupo</c:v>
                </c:pt>
              </c:strCache>
            </c:strRef>
          </c:cat>
          <c:val>
            <c:numRef>
              <c:f>'Indicator analysis'!$B$2:$B$11</c:f>
              <c:numCache>
                <c:formatCode>0%</c:formatCode>
                <c:ptCount val="10"/>
                <c:pt idx="0">
                  <c:v>7.7734464572345799E-2</c:v>
                </c:pt>
                <c:pt idx="1">
                  <c:v>0.35366470092670599</c:v>
                </c:pt>
                <c:pt idx="2">
                  <c:v>0.23911191062298806</c:v>
                </c:pt>
                <c:pt idx="3">
                  <c:v>3.9661403842495717E-2</c:v>
                </c:pt>
                <c:pt idx="4">
                  <c:v>0.2724344712139512</c:v>
                </c:pt>
                <c:pt idx="5">
                  <c:v>2.842626535468519E-2</c:v>
                </c:pt>
                <c:pt idx="6">
                  <c:v>0</c:v>
                </c:pt>
                <c:pt idx="7">
                  <c:v>0.70900190372586347</c:v>
                </c:pt>
                <c:pt idx="8">
                  <c:v>7.2727272727272724E-2</c:v>
                </c:pt>
                <c:pt idx="9">
                  <c:v>0.11389750136786431</c:v>
                </c:pt>
              </c:numCache>
            </c:numRef>
          </c:val>
          <c:extLst>
            <c:ext xmlns:c16="http://schemas.microsoft.com/office/drawing/2014/chart" uri="{C3380CC4-5D6E-409C-BE32-E72D297353CC}">
              <c16:uniqueId val="{00000014-9B20-4F6B-B38A-E3EA32325ABB}"/>
            </c:ext>
          </c:extLst>
        </c:ser>
        <c:dLbls>
          <c:showLegendKey val="0"/>
          <c:showVal val="0"/>
          <c:showCatName val="0"/>
          <c:showSerName val="0"/>
          <c:showPercent val="0"/>
          <c:showBubbleSize val="0"/>
        </c:dLbls>
        <c:gapWidth val="182"/>
        <c:axId val="222347344"/>
        <c:axId val="222346688"/>
      </c:barChart>
      <c:catAx>
        <c:axId val="22234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2346688"/>
        <c:crosses val="autoZero"/>
        <c:auto val="1"/>
        <c:lblAlgn val="ctr"/>
        <c:lblOffset val="100"/>
        <c:noMultiLvlLbl val="0"/>
      </c:catAx>
      <c:valAx>
        <c:axId val="2223466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234734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'Indicator analysis'!$E$1</c:f>
              <c:strCache>
                <c:ptCount val="1"/>
                <c:pt idx="0">
                  <c:v>Income</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783-4804-AADB-4C1239382B6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783-4804-AADB-4C1239382B6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783-4804-AADB-4C1239382B6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783-4804-AADB-4C1239382B6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783-4804-AADB-4C1239382B6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C783-4804-AADB-4C1239382B65}"/>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C783-4804-AADB-4C1239382B65}"/>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C783-4804-AADB-4C1239382B65}"/>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C783-4804-AADB-4C1239382B65}"/>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C783-4804-AADB-4C1239382B65}"/>
              </c:ext>
            </c:extLst>
          </c:dPt>
          <c:cat>
            <c:strRef>
              <c:f>'Indicator analysis'!$D$2:$D$11</c:f>
              <c:strCache>
                <c:ptCount val="10"/>
                <c:pt idx="0">
                  <c:v>Thames-Coromandel</c:v>
                </c:pt>
                <c:pt idx="1">
                  <c:v>Hauraki</c:v>
                </c:pt>
                <c:pt idx="2">
                  <c:v>Waikato</c:v>
                </c:pt>
                <c:pt idx="3">
                  <c:v>MPDC</c:v>
                </c:pt>
                <c:pt idx="4">
                  <c:v>Hamilton</c:v>
                </c:pt>
                <c:pt idx="5">
                  <c:v>Waipa</c:v>
                </c:pt>
                <c:pt idx="6">
                  <c:v>Otorohanga</c:v>
                </c:pt>
                <c:pt idx="7">
                  <c:v>South Waikato</c:v>
                </c:pt>
                <c:pt idx="8">
                  <c:v>Waitomo</c:v>
                </c:pt>
                <c:pt idx="9">
                  <c:v>Taupo</c:v>
                </c:pt>
              </c:strCache>
            </c:strRef>
          </c:cat>
          <c:val>
            <c:numRef>
              <c:f>'Indicator analysis'!$E$2:$E$11</c:f>
              <c:numCache>
                <c:formatCode>0%</c:formatCode>
                <c:ptCount val="10"/>
                <c:pt idx="0">
                  <c:v>9.2753955514790182E-2</c:v>
                </c:pt>
                <c:pt idx="1">
                  <c:v>0.38938500421229993</c:v>
                </c:pt>
                <c:pt idx="2">
                  <c:v>0.30093732247680366</c:v>
                </c:pt>
                <c:pt idx="3">
                  <c:v>7.9798364085980594E-2</c:v>
                </c:pt>
                <c:pt idx="4">
                  <c:v>0.2904879961011167</c:v>
                </c:pt>
                <c:pt idx="5">
                  <c:v>7.1708791562158342E-2</c:v>
                </c:pt>
                <c:pt idx="6">
                  <c:v>8.2731451083388044E-2</c:v>
                </c:pt>
                <c:pt idx="7">
                  <c:v>0.45988577644819145</c:v>
                </c:pt>
                <c:pt idx="8">
                  <c:v>0.20942760942760943</c:v>
                </c:pt>
                <c:pt idx="9">
                  <c:v>0.2326281232901696</c:v>
                </c:pt>
              </c:numCache>
            </c:numRef>
          </c:val>
          <c:extLst>
            <c:ext xmlns:c16="http://schemas.microsoft.com/office/drawing/2014/chart" uri="{C3380CC4-5D6E-409C-BE32-E72D297353CC}">
              <c16:uniqueId val="{00000014-C783-4804-AADB-4C1239382B65}"/>
            </c:ext>
          </c:extLst>
        </c:ser>
        <c:dLbls>
          <c:showLegendKey val="0"/>
          <c:showVal val="0"/>
          <c:showCatName val="0"/>
          <c:showSerName val="0"/>
          <c:showPercent val="0"/>
          <c:showBubbleSize val="0"/>
        </c:dLbls>
        <c:gapWidth val="182"/>
        <c:axId val="716948560"/>
        <c:axId val="716949216"/>
      </c:barChart>
      <c:catAx>
        <c:axId val="716948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6949216"/>
        <c:crosses val="autoZero"/>
        <c:auto val="1"/>
        <c:lblAlgn val="ctr"/>
        <c:lblOffset val="100"/>
        <c:noMultiLvlLbl val="0"/>
      </c:catAx>
      <c:valAx>
        <c:axId val="7169492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69485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'Indicator analysis'!$H$1</c:f>
              <c:strCache>
                <c:ptCount val="1"/>
                <c:pt idx="0">
                  <c:v>Health</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1AF-4B04-90C2-92E70EB2690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1AF-4B04-90C2-92E70EB2690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61AF-4B04-90C2-92E70EB2690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61AF-4B04-90C2-92E70EB2690A}"/>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61AF-4B04-90C2-92E70EB2690A}"/>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61AF-4B04-90C2-92E70EB2690A}"/>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61AF-4B04-90C2-92E70EB2690A}"/>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61AF-4B04-90C2-92E70EB2690A}"/>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61AF-4B04-90C2-92E70EB2690A}"/>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61AF-4B04-90C2-92E70EB2690A}"/>
              </c:ext>
            </c:extLst>
          </c:dPt>
          <c:cat>
            <c:strRef>
              <c:f>'Indicator analysis'!$G$2:$G$11</c:f>
              <c:strCache>
                <c:ptCount val="10"/>
                <c:pt idx="0">
                  <c:v>Thames-Coromandel</c:v>
                </c:pt>
                <c:pt idx="1">
                  <c:v>Hauraki</c:v>
                </c:pt>
                <c:pt idx="2">
                  <c:v>Waikato</c:v>
                </c:pt>
                <c:pt idx="3">
                  <c:v>MPDC</c:v>
                </c:pt>
                <c:pt idx="4">
                  <c:v>Hamilton</c:v>
                </c:pt>
                <c:pt idx="5">
                  <c:v>Waipa</c:v>
                </c:pt>
                <c:pt idx="6">
                  <c:v>Otorohanga</c:v>
                </c:pt>
                <c:pt idx="7">
                  <c:v>South Waikato</c:v>
                </c:pt>
                <c:pt idx="8">
                  <c:v>Waitomo</c:v>
                </c:pt>
                <c:pt idx="9">
                  <c:v>Taupo</c:v>
                </c:pt>
              </c:strCache>
            </c:strRef>
          </c:cat>
          <c:val>
            <c:numRef>
              <c:f>'Indicator analysis'!$H$2:$H$11</c:f>
              <c:numCache>
                <c:formatCode>0%</c:formatCode>
                <c:ptCount val="10"/>
                <c:pt idx="0">
                  <c:v>0.1631506535198349</c:v>
                </c:pt>
                <c:pt idx="1">
                  <c:v>0.34793597304128054</c:v>
                </c:pt>
                <c:pt idx="2">
                  <c:v>0.20488543836394621</c:v>
                </c:pt>
                <c:pt idx="3">
                  <c:v>9.5206391478029298E-2</c:v>
                </c:pt>
                <c:pt idx="4">
                  <c:v>0.38480283092831563</c:v>
                </c:pt>
                <c:pt idx="5">
                  <c:v>9.5247282783458745E-2</c:v>
                </c:pt>
                <c:pt idx="6">
                  <c:v>8.2731451083388044E-2</c:v>
                </c:pt>
                <c:pt idx="7">
                  <c:v>0.26978515093826488</c:v>
                </c:pt>
                <c:pt idx="8">
                  <c:v>0.36262626262626263</c:v>
                </c:pt>
                <c:pt idx="9">
                  <c:v>7.4503009301477296E-2</c:v>
                </c:pt>
              </c:numCache>
            </c:numRef>
          </c:val>
          <c:extLst>
            <c:ext xmlns:c16="http://schemas.microsoft.com/office/drawing/2014/chart" uri="{C3380CC4-5D6E-409C-BE32-E72D297353CC}">
              <c16:uniqueId val="{00000014-61AF-4B04-90C2-92E70EB2690A}"/>
            </c:ext>
          </c:extLst>
        </c:ser>
        <c:dLbls>
          <c:showLegendKey val="0"/>
          <c:showVal val="0"/>
          <c:showCatName val="0"/>
          <c:showSerName val="0"/>
          <c:showPercent val="0"/>
          <c:showBubbleSize val="0"/>
        </c:dLbls>
        <c:gapWidth val="182"/>
        <c:axId val="721925456"/>
        <c:axId val="673812568"/>
      </c:barChart>
      <c:catAx>
        <c:axId val="721925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3812568"/>
        <c:crosses val="autoZero"/>
        <c:auto val="1"/>
        <c:lblAlgn val="ctr"/>
        <c:lblOffset val="100"/>
        <c:noMultiLvlLbl val="0"/>
      </c:catAx>
      <c:valAx>
        <c:axId val="67381256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192545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'Indicator analysis'!$Q$1</c:f>
              <c:strCache>
                <c:ptCount val="1"/>
                <c:pt idx="0">
                  <c:v>Crime</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DB5-4282-9173-6DA34957D29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DB5-4282-9173-6DA34957D29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7DB5-4282-9173-6DA34957D29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7DB5-4282-9173-6DA34957D29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7DB5-4282-9173-6DA34957D29E}"/>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7DB5-4282-9173-6DA34957D29E}"/>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7DB5-4282-9173-6DA34957D29E}"/>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7DB5-4282-9173-6DA34957D29E}"/>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7DB5-4282-9173-6DA34957D29E}"/>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7DB5-4282-9173-6DA34957D29E}"/>
              </c:ext>
            </c:extLst>
          </c:dPt>
          <c:cat>
            <c:strRef>
              <c:f>'Indicator analysis'!$P$2:$P$11</c:f>
              <c:strCache>
                <c:ptCount val="10"/>
                <c:pt idx="0">
                  <c:v>Thames-Coromandel</c:v>
                </c:pt>
                <c:pt idx="1">
                  <c:v>Hauraki</c:v>
                </c:pt>
                <c:pt idx="2">
                  <c:v>Waikato</c:v>
                </c:pt>
                <c:pt idx="3">
                  <c:v>MPDC</c:v>
                </c:pt>
                <c:pt idx="4">
                  <c:v>Hamilton</c:v>
                </c:pt>
                <c:pt idx="5">
                  <c:v>Waipa</c:v>
                </c:pt>
                <c:pt idx="6">
                  <c:v>Otorohanga</c:v>
                </c:pt>
                <c:pt idx="7">
                  <c:v>South Waikato</c:v>
                </c:pt>
                <c:pt idx="8">
                  <c:v>Waitomo</c:v>
                </c:pt>
                <c:pt idx="9">
                  <c:v>Taupo</c:v>
                </c:pt>
              </c:strCache>
            </c:strRef>
          </c:cat>
          <c:val>
            <c:numRef>
              <c:f>'Indicator analysis'!$Q$2:$Q$11</c:f>
              <c:numCache>
                <c:formatCode>0%</c:formatCode>
                <c:ptCount val="10"/>
                <c:pt idx="0">
                  <c:v>0.11568447603760605</c:v>
                </c:pt>
                <c:pt idx="1">
                  <c:v>0.20690817186183658</c:v>
                </c:pt>
                <c:pt idx="2">
                  <c:v>0.14197121757242948</c:v>
                </c:pt>
                <c:pt idx="3">
                  <c:v>0.18365988206201256</c:v>
                </c:pt>
                <c:pt idx="4">
                  <c:v>0.37274595808700445</c:v>
                </c:pt>
                <c:pt idx="5">
                  <c:v>8.9008939481638696E-2</c:v>
                </c:pt>
                <c:pt idx="6">
                  <c:v>8.2731451083388044E-2</c:v>
                </c:pt>
                <c:pt idx="7">
                  <c:v>0.18126189828664671</c:v>
                </c:pt>
                <c:pt idx="8">
                  <c:v>0.14511784511784512</c:v>
                </c:pt>
                <c:pt idx="9">
                  <c:v>0.33722414736458145</c:v>
                </c:pt>
              </c:numCache>
            </c:numRef>
          </c:val>
          <c:extLst>
            <c:ext xmlns:c16="http://schemas.microsoft.com/office/drawing/2014/chart" uri="{C3380CC4-5D6E-409C-BE32-E72D297353CC}">
              <c16:uniqueId val="{00000014-7DB5-4282-9173-6DA34957D29E}"/>
            </c:ext>
          </c:extLst>
        </c:ser>
        <c:dLbls>
          <c:showLegendKey val="0"/>
          <c:showVal val="0"/>
          <c:showCatName val="0"/>
          <c:showSerName val="0"/>
          <c:showPercent val="0"/>
          <c:showBubbleSize val="0"/>
        </c:dLbls>
        <c:gapWidth val="182"/>
        <c:axId val="723785408"/>
        <c:axId val="723785736"/>
      </c:barChart>
      <c:catAx>
        <c:axId val="72378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3785736"/>
        <c:crosses val="autoZero"/>
        <c:auto val="1"/>
        <c:lblAlgn val="ctr"/>
        <c:lblOffset val="100"/>
        <c:noMultiLvlLbl val="0"/>
      </c:catAx>
      <c:valAx>
        <c:axId val="72378573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378540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'Indicator analysis'!$N$1</c:f>
              <c:strCache>
                <c:ptCount val="1"/>
                <c:pt idx="0">
                  <c:v>Housing</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AB0-4B63-860D-23EE634D83E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AB0-4B63-860D-23EE634D83E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FAB0-4B63-860D-23EE634D83E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AB0-4B63-860D-23EE634D83E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FAB0-4B63-860D-23EE634D83E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FAB0-4B63-860D-23EE634D83ED}"/>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FAB0-4B63-860D-23EE634D83ED}"/>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FAB0-4B63-860D-23EE634D83ED}"/>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FAB0-4B63-860D-23EE634D83ED}"/>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FAB0-4B63-860D-23EE634D83ED}"/>
              </c:ext>
            </c:extLst>
          </c:dPt>
          <c:cat>
            <c:strRef>
              <c:f>'Indicator analysis'!$M$2:$M$11</c:f>
              <c:strCache>
                <c:ptCount val="10"/>
                <c:pt idx="0">
                  <c:v>Thames-Coromandel</c:v>
                </c:pt>
                <c:pt idx="1">
                  <c:v>Hauraki</c:v>
                </c:pt>
                <c:pt idx="2">
                  <c:v>Waikato</c:v>
                </c:pt>
                <c:pt idx="3">
                  <c:v>MPDC</c:v>
                </c:pt>
                <c:pt idx="4">
                  <c:v>Hamilton</c:v>
                </c:pt>
                <c:pt idx="5">
                  <c:v>Waipa</c:v>
                </c:pt>
                <c:pt idx="6">
                  <c:v>Otorohanga</c:v>
                </c:pt>
                <c:pt idx="7">
                  <c:v>South Waikato</c:v>
                </c:pt>
                <c:pt idx="8">
                  <c:v>Waitomo</c:v>
                </c:pt>
                <c:pt idx="9">
                  <c:v>Taupo</c:v>
                </c:pt>
              </c:strCache>
            </c:strRef>
          </c:cat>
          <c:val>
            <c:numRef>
              <c:f>'Indicator analysis'!$N$2:$N$11</c:f>
              <c:numCache>
                <c:formatCode>0%</c:formatCode>
                <c:ptCount val="10"/>
                <c:pt idx="0">
                  <c:v>0</c:v>
                </c:pt>
                <c:pt idx="1">
                  <c:v>3.3361415332771691E-2</c:v>
                </c:pt>
                <c:pt idx="2">
                  <c:v>0.14225525468661238</c:v>
                </c:pt>
                <c:pt idx="3">
                  <c:v>3.9661403842495717E-2</c:v>
                </c:pt>
                <c:pt idx="4">
                  <c:v>0.34628016866908229</c:v>
                </c:pt>
                <c:pt idx="5">
                  <c:v>2.7976075631873432E-2</c:v>
                </c:pt>
                <c:pt idx="6">
                  <c:v>8.2731451083388044E-2</c:v>
                </c:pt>
                <c:pt idx="7">
                  <c:v>0.16331248300244763</c:v>
                </c:pt>
                <c:pt idx="8">
                  <c:v>0.20942760942760943</c:v>
                </c:pt>
                <c:pt idx="9">
                  <c:v>0.13961335035564473</c:v>
                </c:pt>
              </c:numCache>
            </c:numRef>
          </c:val>
          <c:extLst>
            <c:ext xmlns:c16="http://schemas.microsoft.com/office/drawing/2014/chart" uri="{C3380CC4-5D6E-409C-BE32-E72D297353CC}">
              <c16:uniqueId val="{00000014-FAB0-4B63-860D-23EE634D83ED}"/>
            </c:ext>
          </c:extLst>
        </c:ser>
        <c:dLbls>
          <c:showLegendKey val="0"/>
          <c:showVal val="0"/>
          <c:showCatName val="0"/>
          <c:showSerName val="0"/>
          <c:showPercent val="0"/>
          <c:showBubbleSize val="0"/>
        </c:dLbls>
        <c:gapWidth val="182"/>
        <c:axId val="722007632"/>
        <c:axId val="722007960"/>
      </c:barChart>
      <c:catAx>
        <c:axId val="722007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2007960"/>
        <c:crosses val="autoZero"/>
        <c:auto val="1"/>
        <c:lblAlgn val="ctr"/>
        <c:lblOffset val="100"/>
        <c:noMultiLvlLbl val="0"/>
      </c:catAx>
      <c:valAx>
        <c:axId val="7220079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200763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'Indicator analysis'!$K$1</c:f>
              <c:strCache>
                <c:ptCount val="1"/>
                <c:pt idx="0">
                  <c:v>Education</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61E-4154-A81E-E95339EFB87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61E-4154-A81E-E95339EFB87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561E-4154-A81E-E95339EFB87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61E-4154-A81E-E95339EFB87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561E-4154-A81E-E95339EFB87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561E-4154-A81E-E95339EFB87D}"/>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561E-4154-A81E-E95339EFB87D}"/>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561E-4154-A81E-E95339EFB87D}"/>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561E-4154-A81E-E95339EFB87D}"/>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561E-4154-A81E-E95339EFB87D}"/>
              </c:ext>
            </c:extLst>
          </c:dPt>
          <c:cat>
            <c:strRef>
              <c:f>'Indicator analysis'!$J$2:$J$11</c:f>
              <c:strCache>
                <c:ptCount val="10"/>
                <c:pt idx="0">
                  <c:v>Thames-Coromandel</c:v>
                </c:pt>
                <c:pt idx="1">
                  <c:v>Hauraki</c:v>
                </c:pt>
                <c:pt idx="2">
                  <c:v>Waikato</c:v>
                </c:pt>
                <c:pt idx="3">
                  <c:v>MPDC</c:v>
                </c:pt>
                <c:pt idx="4">
                  <c:v>Hamilton</c:v>
                </c:pt>
                <c:pt idx="5">
                  <c:v>Waipa</c:v>
                </c:pt>
                <c:pt idx="6">
                  <c:v>Otorohanga</c:v>
                </c:pt>
                <c:pt idx="7">
                  <c:v>South Waikato</c:v>
                </c:pt>
                <c:pt idx="8">
                  <c:v>Waitomo</c:v>
                </c:pt>
                <c:pt idx="9">
                  <c:v>Taupo</c:v>
                </c:pt>
              </c:strCache>
            </c:strRef>
          </c:cat>
          <c:val>
            <c:numRef>
              <c:f>'Indicator analysis'!$K$2:$K$11</c:f>
              <c:numCache>
                <c:formatCode>0%</c:formatCode>
                <c:ptCount val="10"/>
                <c:pt idx="0">
                  <c:v>0.13414354505847284</c:v>
                </c:pt>
                <c:pt idx="1">
                  <c:v>0.46739679865206402</c:v>
                </c:pt>
                <c:pt idx="2">
                  <c:v>0.30723347850785837</c:v>
                </c:pt>
                <c:pt idx="3">
                  <c:v>0.26250713334601483</c:v>
                </c:pt>
                <c:pt idx="4">
                  <c:v>0.28557201279850825</c:v>
                </c:pt>
                <c:pt idx="5">
                  <c:v>0.18534954016335456</c:v>
                </c:pt>
                <c:pt idx="6">
                  <c:v>0.27511490479317136</c:v>
                </c:pt>
                <c:pt idx="7">
                  <c:v>0.63978787054664132</c:v>
                </c:pt>
                <c:pt idx="8">
                  <c:v>0.41952861952861953</c:v>
                </c:pt>
                <c:pt idx="9">
                  <c:v>0.38911180010942914</c:v>
                </c:pt>
              </c:numCache>
            </c:numRef>
          </c:val>
          <c:extLst>
            <c:ext xmlns:c16="http://schemas.microsoft.com/office/drawing/2014/chart" uri="{C3380CC4-5D6E-409C-BE32-E72D297353CC}">
              <c16:uniqueId val="{00000014-561E-4154-A81E-E95339EFB87D}"/>
            </c:ext>
          </c:extLst>
        </c:ser>
        <c:dLbls>
          <c:showLegendKey val="0"/>
          <c:showVal val="0"/>
          <c:showCatName val="0"/>
          <c:showSerName val="0"/>
          <c:showPercent val="0"/>
          <c:showBubbleSize val="0"/>
        </c:dLbls>
        <c:gapWidth val="182"/>
        <c:axId val="722005992"/>
        <c:axId val="722005664"/>
      </c:barChart>
      <c:catAx>
        <c:axId val="722005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2005664"/>
        <c:crosses val="autoZero"/>
        <c:auto val="1"/>
        <c:lblAlgn val="ctr"/>
        <c:lblOffset val="100"/>
        <c:noMultiLvlLbl val="0"/>
      </c:catAx>
      <c:valAx>
        <c:axId val="72200566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200599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South Waikato - % of total pop that live in areas that are Q5 on specific deprivation domains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1"/>
        <c:ser>
          <c:idx val="0"/>
          <c:order val="0"/>
          <c:tx>
            <c:strRef>
              <c:f>'South Waikato'!$A$2</c:f>
              <c:strCache>
                <c:ptCount val="1"/>
                <c:pt idx="0">
                  <c:v>South Waikato</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6F2-4E03-A4C2-2CE9CE755F3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6F2-4E03-A4C2-2CE9CE755F3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76F2-4E03-A4C2-2CE9CE755F3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76F2-4E03-A4C2-2CE9CE755F32}"/>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76F2-4E03-A4C2-2CE9CE755F32}"/>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76F2-4E03-A4C2-2CE9CE755F32}"/>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76F2-4E03-A4C2-2CE9CE755F32}"/>
              </c:ext>
            </c:extLst>
          </c:dPt>
          <c:cat>
            <c:strRef>
              <c:f>'South Waikato'!$B$1:$H$1</c:f>
              <c:strCache>
                <c:ptCount val="7"/>
                <c:pt idx="0">
                  <c:v>Employment</c:v>
                </c:pt>
                <c:pt idx="1">
                  <c:v>Income</c:v>
                </c:pt>
                <c:pt idx="2">
                  <c:v>Health</c:v>
                </c:pt>
                <c:pt idx="3">
                  <c:v>Education</c:v>
                </c:pt>
                <c:pt idx="4">
                  <c:v>Housing</c:v>
                </c:pt>
                <c:pt idx="5">
                  <c:v>Crime</c:v>
                </c:pt>
                <c:pt idx="6">
                  <c:v>Access</c:v>
                </c:pt>
              </c:strCache>
            </c:strRef>
          </c:cat>
          <c:val>
            <c:numRef>
              <c:f>'South Waikato'!$B$2:$H$2</c:f>
              <c:numCache>
                <c:formatCode>0%</c:formatCode>
                <c:ptCount val="7"/>
                <c:pt idx="0">
                  <c:v>0.70900190372586347</c:v>
                </c:pt>
                <c:pt idx="1">
                  <c:v>0.45988577644819145</c:v>
                </c:pt>
                <c:pt idx="2">
                  <c:v>0.26978515093826488</c:v>
                </c:pt>
                <c:pt idx="3">
                  <c:v>0.63978787054664132</c:v>
                </c:pt>
                <c:pt idx="4">
                  <c:v>0.16331248300244763</c:v>
                </c:pt>
                <c:pt idx="5">
                  <c:v>0.18126189828664671</c:v>
                </c:pt>
                <c:pt idx="6">
                  <c:v>0.24748436225183573</c:v>
                </c:pt>
              </c:numCache>
            </c:numRef>
          </c:val>
          <c:extLst>
            <c:ext xmlns:c16="http://schemas.microsoft.com/office/drawing/2014/chart" uri="{C3380CC4-5D6E-409C-BE32-E72D297353CC}">
              <c16:uniqueId val="{0000000E-76F2-4E03-A4C2-2CE9CE755F32}"/>
            </c:ext>
          </c:extLst>
        </c:ser>
        <c:dLbls>
          <c:showLegendKey val="0"/>
          <c:showVal val="0"/>
          <c:showCatName val="0"/>
          <c:showSerName val="0"/>
          <c:showPercent val="0"/>
          <c:showBubbleSize val="0"/>
        </c:dLbls>
        <c:gapWidth val="182"/>
        <c:axId val="670676664"/>
        <c:axId val="670676992"/>
      </c:barChart>
      <c:catAx>
        <c:axId val="670676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0676992"/>
        <c:crosses val="autoZero"/>
        <c:auto val="1"/>
        <c:lblAlgn val="ctr"/>
        <c:lblOffset val="100"/>
        <c:noMultiLvlLbl val="0"/>
      </c:catAx>
      <c:valAx>
        <c:axId val="6706769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067666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22F02E24-DFE9-431D-B0C1-3C0F63960572}" type="datetimeFigureOut">
              <a:rPr lang="en-NZ" smtClean="0"/>
              <a:t>15/03/2018</a:t>
            </a:fld>
            <a:endParaRPr lang="en-NZ"/>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428FE5B3-E1A3-44CC-A91C-B1F3619B4842}" type="slidenum">
              <a:rPr lang="en-NZ" smtClean="0"/>
              <a:t>‹#›</a:t>
            </a:fld>
            <a:endParaRPr lang="en-NZ"/>
          </a:p>
        </p:txBody>
      </p:sp>
    </p:spTree>
    <p:extLst>
      <p:ext uri="{BB962C8B-B14F-4D97-AF65-F5344CB8AC3E}">
        <p14:creationId xmlns:p14="http://schemas.microsoft.com/office/powerpoint/2010/main" val="1512876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lang="en-NZ"/>
          </a:p>
        </p:txBody>
      </p:sp>
      <p:sp>
        <p:nvSpPr>
          <p:cNvPr id="3" name="Date Placeholder 2"/>
          <p:cNvSpPr>
            <a:spLocks noGrp="1"/>
          </p:cNvSpPr>
          <p:nvPr>
            <p:ph type="dt" idx="1"/>
          </p:nvPr>
        </p:nvSpPr>
        <p:spPr>
          <a:xfrm>
            <a:off x="3855082" y="0"/>
            <a:ext cx="2950529" cy="497524"/>
          </a:xfrm>
          <a:prstGeom prst="rect">
            <a:avLst/>
          </a:prstGeom>
        </p:spPr>
        <p:txBody>
          <a:bodyPr vert="horz" lIns="91559" tIns="45779" rIns="91559" bIns="45779" rtlCol="0"/>
          <a:lstStyle>
            <a:lvl1pPr algn="r">
              <a:defRPr sz="1200"/>
            </a:lvl1pPr>
          </a:lstStyle>
          <a:p>
            <a:fld id="{FD78069B-AC99-4892-95F1-88C862069C1E}" type="datetimeFigureOut">
              <a:rPr lang="en-NZ" smtClean="0"/>
              <a:t>15/03/2018</a:t>
            </a:fld>
            <a:endParaRPr lang="en-NZ"/>
          </a:p>
        </p:txBody>
      </p:sp>
      <p:sp>
        <p:nvSpPr>
          <p:cNvPr id="4" name="Slide Image Placeholder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59" tIns="45779" rIns="91559" bIns="45779" rtlCol="0" anchor="ctr"/>
          <a:lstStyle/>
          <a:p>
            <a:endParaRPr lang="en-NZ"/>
          </a:p>
        </p:txBody>
      </p:sp>
      <p:sp>
        <p:nvSpPr>
          <p:cNvPr id="5" name="Notes Placeholder 4"/>
          <p:cNvSpPr>
            <a:spLocks noGrp="1"/>
          </p:cNvSpPr>
          <p:nvPr>
            <p:ph type="body" sz="quarter" idx="3"/>
          </p:nvPr>
        </p:nvSpPr>
        <p:spPr>
          <a:xfrm>
            <a:off x="680403" y="4720908"/>
            <a:ext cx="5446396" cy="4472940"/>
          </a:xfrm>
          <a:prstGeom prst="rect">
            <a:avLst/>
          </a:prstGeom>
        </p:spPr>
        <p:txBody>
          <a:bodyPr vert="horz" lIns="91559" tIns="45779" rIns="91559" bIns="457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226"/>
            <a:ext cx="2950529" cy="497523"/>
          </a:xfrm>
          <a:prstGeom prst="rect">
            <a:avLst/>
          </a:prstGeom>
        </p:spPr>
        <p:txBody>
          <a:bodyPr vert="horz" lIns="91559" tIns="45779" rIns="91559" bIns="45779" rtlCol="0" anchor="b"/>
          <a:lstStyle>
            <a:lvl1pPr algn="l">
              <a:defRPr sz="1200"/>
            </a:lvl1pPr>
          </a:lstStyle>
          <a:p>
            <a:endParaRPr lang="en-NZ"/>
          </a:p>
        </p:txBody>
      </p:sp>
      <p:sp>
        <p:nvSpPr>
          <p:cNvPr id="7" name="Slide Number Placeholder 6"/>
          <p:cNvSpPr>
            <a:spLocks noGrp="1"/>
          </p:cNvSpPr>
          <p:nvPr>
            <p:ph type="sldNum" sz="quarter" idx="5"/>
          </p:nvPr>
        </p:nvSpPr>
        <p:spPr>
          <a:xfrm>
            <a:off x="3855082" y="9440226"/>
            <a:ext cx="2950529" cy="497523"/>
          </a:xfrm>
          <a:prstGeom prst="rect">
            <a:avLst/>
          </a:prstGeom>
        </p:spPr>
        <p:txBody>
          <a:bodyPr vert="horz" lIns="91559" tIns="45779" rIns="91559" bIns="45779" rtlCol="0" anchor="b"/>
          <a:lstStyle>
            <a:lvl1pPr algn="r">
              <a:defRPr sz="1200"/>
            </a:lvl1pPr>
          </a:lstStyle>
          <a:p>
            <a:fld id="{E2F0060C-E3B3-4662-B022-403AFA3E1FF1}" type="slidenum">
              <a:rPr lang="en-NZ" smtClean="0"/>
              <a:t>‹#›</a:t>
            </a:fld>
            <a:endParaRPr lang="en-NZ"/>
          </a:p>
        </p:txBody>
      </p:sp>
    </p:spTree>
    <p:extLst>
      <p:ext uri="{BB962C8B-B14F-4D97-AF65-F5344CB8AC3E}">
        <p14:creationId xmlns:p14="http://schemas.microsoft.com/office/powerpoint/2010/main" val="125010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hinz.ac.nz/indicators/population-information/socioeconomic-deprivation-profil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presenting on a report I have been writing for the Waikato Plan to share with all councils as well as giving you a taste of the index of multiple deprivation and what you can do with it. Here today we also have the researcher from the University of Auckland who developed the Index of Multiple Deprivation with his team, Associate Professor Daniel Exeter.  </a:t>
            </a:r>
            <a:r>
              <a:rPr lang="en-US" b="1" dirty="0"/>
              <a:t>Daniel will talk at the end of the presentation about further applications of use to the IMD and will be able to provide answers to any technical questions you may have as we go.</a:t>
            </a:r>
            <a:endParaRPr lang="en-NZ" b="1" dirty="0"/>
          </a:p>
        </p:txBody>
      </p:sp>
      <p:sp>
        <p:nvSpPr>
          <p:cNvPr id="4" name="Slide Number Placeholder 3"/>
          <p:cNvSpPr>
            <a:spLocks noGrp="1"/>
          </p:cNvSpPr>
          <p:nvPr>
            <p:ph type="sldNum" sz="quarter" idx="10"/>
          </p:nvPr>
        </p:nvSpPr>
        <p:spPr/>
        <p:txBody>
          <a:bodyPr/>
          <a:lstStyle/>
          <a:p>
            <a:fld id="{E2F0060C-E3B3-4662-B022-403AFA3E1FF1}" type="slidenum">
              <a:rPr lang="en-NZ" smtClean="0"/>
              <a:t>1</a:t>
            </a:fld>
            <a:endParaRPr lang="en-NZ"/>
          </a:p>
        </p:txBody>
      </p:sp>
    </p:spTree>
    <p:extLst>
      <p:ext uri="{BB962C8B-B14F-4D97-AF65-F5344CB8AC3E}">
        <p14:creationId xmlns:p14="http://schemas.microsoft.com/office/powerpoint/2010/main" val="2083908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the </a:t>
            </a:r>
            <a:r>
              <a:rPr lang="en-NZ" sz="1200" kern="1200" dirty="0">
                <a:solidFill>
                  <a:schemeClr val="tx1"/>
                </a:solidFill>
                <a:effectLst/>
                <a:latin typeface="+mn-lt"/>
                <a:ea typeface="+mn-ea"/>
                <a:cs typeface="+mn-cs"/>
              </a:rPr>
              <a:t>showing the % of data zones in a TA by deprivation quintile. </a:t>
            </a:r>
            <a:r>
              <a:rPr lang="en-AU" dirty="0"/>
              <a:t>Each small area in a district has a different mix of each domain that makes up the overall IMD score.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Each district has different reasons for its level of deprivation. Data zones are ranked from lowest to highest deprivation based on their overall IMD score. They are also ranked from lowest to highest deprivation for each specific domain. Each data zone therefore has a different profile of deprivation. For example, a data zone may rank as Q4 for overall IMD but rank as Q5 data zone for employment, Q3 for crime and Q1 for housing.  Together these make up the District Profile.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figure shows the spread of deprivation across the region. It shows that each district is dealing with a different mix of issues.  This has policy implications for considering the use of place based policies versus blanket policies to improve social outcomes. How those underlying indicators work together will be very specific to the location and is likely to require a unique approach for each locality.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10</a:t>
            </a:fld>
            <a:endParaRPr lang="en-NZ">
              <a:solidFill>
                <a:prstClr val="black"/>
              </a:solidFill>
            </a:endParaRPr>
          </a:p>
        </p:txBody>
      </p:sp>
    </p:spTree>
    <p:extLst>
      <p:ext uri="{BB962C8B-B14F-4D97-AF65-F5344CB8AC3E}">
        <p14:creationId xmlns:p14="http://schemas.microsoft.com/office/powerpoint/2010/main" val="373926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mn-lt"/>
                <a:ea typeface="+mn-ea"/>
                <a:cs typeface="+mn-cs"/>
              </a:rPr>
              <a:t>It is useful to compare domains across the Councils to show where there is particular issues to be targeted.</a:t>
            </a:r>
          </a:p>
          <a:p>
            <a:endParaRPr lang="en-AU" sz="1200" b="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Figure 9 shows the percentage of the total district population that live in high deprivation data zones for the employment domain. The Employment Domain reflects the proportion of working age people who were receiving the Unemployment or Sickness Benefits in 2013. </a:t>
            </a:r>
            <a:endParaRPr lang="en-NZ" sz="1200" b="1"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South Waikato has the most people living in areas with Q5 employment deprivation – 71%. Hauraki follows with 35% and Hamilton at 27%.</a:t>
            </a:r>
            <a:endParaRPr lang="en-NZ" sz="1200" b="1"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Employment deprivation is present in both rural data zones and urban data zones but is much more prevalent in urban areas. Employment deprivation is a strong characteristic of the towns of Huntly, Tokoroa, Waihi, </a:t>
            </a:r>
            <a:r>
              <a:rPr lang="en-AU" sz="1200" b="0" kern="1200" dirty="0" err="1">
                <a:solidFill>
                  <a:schemeClr val="tx1"/>
                </a:solidFill>
                <a:effectLst/>
                <a:latin typeface="+mn-lt"/>
                <a:ea typeface="+mn-ea"/>
                <a:cs typeface="+mn-cs"/>
              </a:rPr>
              <a:t>Putaruru</a:t>
            </a:r>
            <a:r>
              <a:rPr lang="en-AU" sz="1200" b="0" kern="1200" dirty="0">
                <a:solidFill>
                  <a:schemeClr val="tx1"/>
                </a:solidFill>
                <a:effectLst/>
                <a:latin typeface="+mn-lt"/>
                <a:ea typeface="+mn-ea"/>
                <a:cs typeface="+mn-cs"/>
              </a:rPr>
              <a:t>, </a:t>
            </a:r>
            <a:r>
              <a:rPr lang="en-AU" sz="1200" b="0" kern="1200" dirty="0" err="1">
                <a:solidFill>
                  <a:schemeClr val="tx1"/>
                </a:solidFill>
                <a:effectLst/>
                <a:latin typeface="+mn-lt"/>
                <a:ea typeface="+mn-ea"/>
                <a:cs typeface="+mn-cs"/>
              </a:rPr>
              <a:t>Paeroa</a:t>
            </a:r>
            <a:r>
              <a:rPr lang="en-AU" sz="1200" b="0" kern="1200" dirty="0">
                <a:solidFill>
                  <a:schemeClr val="tx1"/>
                </a:solidFill>
                <a:effectLst/>
                <a:latin typeface="+mn-lt"/>
                <a:ea typeface="+mn-ea"/>
                <a:cs typeface="+mn-cs"/>
              </a:rPr>
              <a:t>, Hamilton, </a:t>
            </a:r>
            <a:r>
              <a:rPr lang="en-AU" sz="1200" b="0" kern="1200" dirty="0" err="1">
                <a:solidFill>
                  <a:schemeClr val="tx1"/>
                </a:solidFill>
                <a:effectLst/>
                <a:latin typeface="+mn-lt"/>
                <a:ea typeface="+mn-ea"/>
                <a:cs typeface="+mn-cs"/>
              </a:rPr>
              <a:t>Mangakino</a:t>
            </a:r>
            <a:r>
              <a:rPr lang="en-AU" sz="1200" b="0" kern="1200" dirty="0">
                <a:solidFill>
                  <a:schemeClr val="tx1"/>
                </a:solidFill>
                <a:effectLst/>
                <a:latin typeface="+mn-lt"/>
                <a:ea typeface="+mn-ea"/>
                <a:cs typeface="+mn-cs"/>
              </a:rPr>
              <a:t>, </a:t>
            </a:r>
            <a:r>
              <a:rPr lang="en-AU" sz="1200" b="0" kern="1200" dirty="0" err="1">
                <a:solidFill>
                  <a:schemeClr val="tx1"/>
                </a:solidFill>
                <a:effectLst/>
                <a:latin typeface="+mn-lt"/>
                <a:ea typeface="+mn-ea"/>
                <a:cs typeface="+mn-cs"/>
              </a:rPr>
              <a:t>Tirau</a:t>
            </a:r>
            <a:r>
              <a:rPr lang="en-AU" sz="1200" b="0" kern="1200" dirty="0">
                <a:solidFill>
                  <a:schemeClr val="tx1"/>
                </a:solidFill>
                <a:effectLst/>
                <a:latin typeface="+mn-lt"/>
                <a:ea typeface="+mn-ea"/>
                <a:cs typeface="+mn-cs"/>
              </a:rPr>
              <a:t> and </a:t>
            </a:r>
            <a:r>
              <a:rPr lang="en-AU" sz="1200" b="0" kern="1200" dirty="0" err="1">
                <a:solidFill>
                  <a:schemeClr val="tx1"/>
                </a:solidFill>
                <a:effectLst/>
                <a:latin typeface="+mn-lt"/>
                <a:ea typeface="+mn-ea"/>
                <a:cs typeface="+mn-cs"/>
              </a:rPr>
              <a:t>Turangi</a:t>
            </a:r>
            <a:r>
              <a:rPr lang="en-AU" sz="1200" b="0" kern="1200" dirty="0">
                <a:solidFill>
                  <a:schemeClr val="tx1"/>
                </a:solidFill>
                <a:effectLst/>
                <a:latin typeface="+mn-lt"/>
                <a:ea typeface="+mn-ea"/>
                <a:cs typeface="+mn-cs"/>
              </a:rPr>
              <a:t>. Employment deprivation is a lesser characteristic of Thames, Raglan, </a:t>
            </a:r>
            <a:r>
              <a:rPr lang="en-AU" sz="1200" b="0" kern="1200" dirty="0" err="1">
                <a:solidFill>
                  <a:schemeClr val="tx1"/>
                </a:solidFill>
                <a:effectLst/>
                <a:latin typeface="+mn-lt"/>
                <a:ea typeface="+mn-ea"/>
                <a:cs typeface="+mn-cs"/>
              </a:rPr>
              <a:t>Tuakau</a:t>
            </a:r>
            <a:r>
              <a:rPr lang="en-AU" sz="1200" b="0" kern="1200" dirty="0">
                <a:solidFill>
                  <a:schemeClr val="tx1"/>
                </a:solidFill>
                <a:effectLst/>
                <a:latin typeface="+mn-lt"/>
                <a:ea typeface="+mn-ea"/>
                <a:cs typeface="+mn-cs"/>
              </a:rPr>
              <a:t>, Te Awamutu, </a:t>
            </a:r>
            <a:r>
              <a:rPr lang="en-AU" sz="1200" b="0" kern="1200" dirty="0" err="1">
                <a:solidFill>
                  <a:schemeClr val="tx1"/>
                </a:solidFill>
                <a:effectLst/>
                <a:latin typeface="+mn-lt"/>
                <a:ea typeface="+mn-ea"/>
                <a:cs typeface="+mn-cs"/>
              </a:rPr>
              <a:t>Otorohanga</a:t>
            </a:r>
            <a:r>
              <a:rPr lang="en-AU" sz="1200" b="0" kern="1200" dirty="0">
                <a:solidFill>
                  <a:schemeClr val="tx1"/>
                </a:solidFill>
                <a:effectLst/>
                <a:latin typeface="+mn-lt"/>
                <a:ea typeface="+mn-ea"/>
                <a:cs typeface="+mn-cs"/>
              </a:rPr>
              <a:t>, Te </a:t>
            </a:r>
            <a:r>
              <a:rPr lang="en-AU" sz="1200" b="0" kern="1200" dirty="0" err="1">
                <a:solidFill>
                  <a:schemeClr val="tx1"/>
                </a:solidFill>
                <a:effectLst/>
                <a:latin typeface="+mn-lt"/>
                <a:ea typeface="+mn-ea"/>
                <a:cs typeface="+mn-cs"/>
              </a:rPr>
              <a:t>Kuiti</a:t>
            </a:r>
            <a:r>
              <a:rPr lang="en-AU" sz="1200" b="0" kern="1200" dirty="0">
                <a:solidFill>
                  <a:schemeClr val="tx1"/>
                </a:solidFill>
                <a:effectLst/>
                <a:latin typeface="+mn-lt"/>
                <a:ea typeface="+mn-ea"/>
                <a:cs typeface="+mn-cs"/>
              </a:rPr>
              <a:t>, and Taupo.  Rural areas around Huntly, </a:t>
            </a:r>
            <a:r>
              <a:rPr lang="en-AU" sz="1200" b="0" kern="1200" dirty="0" err="1">
                <a:solidFill>
                  <a:schemeClr val="tx1"/>
                </a:solidFill>
                <a:effectLst/>
                <a:latin typeface="+mn-lt"/>
                <a:ea typeface="+mn-ea"/>
                <a:cs typeface="+mn-cs"/>
              </a:rPr>
              <a:t>Meremere</a:t>
            </a:r>
            <a:r>
              <a:rPr lang="en-AU" sz="1200" b="0" kern="1200" dirty="0">
                <a:solidFill>
                  <a:schemeClr val="tx1"/>
                </a:solidFill>
                <a:effectLst/>
                <a:latin typeface="+mn-lt"/>
                <a:ea typeface="+mn-ea"/>
                <a:cs typeface="+mn-cs"/>
              </a:rPr>
              <a:t>, Tapu experience Q5 deprivation.</a:t>
            </a:r>
            <a:endParaRPr lang="en-NZ" sz="1200" b="1"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11</a:t>
            </a:fld>
            <a:endParaRPr lang="en-NZ">
              <a:solidFill>
                <a:prstClr val="black"/>
              </a:solidFill>
            </a:endParaRPr>
          </a:p>
        </p:txBody>
      </p:sp>
    </p:spTree>
    <p:extLst>
      <p:ext uri="{BB962C8B-B14F-4D97-AF65-F5344CB8AC3E}">
        <p14:creationId xmlns:p14="http://schemas.microsoft.com/office/powerpoint/2010/main" val="290950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mn-lt"/>
                <a:ea typeface="+mn-ea"/>
                <a:cs typeface="+mn-cs"/>
              </a:rPr>
              <a:t>Figure 10 shows the percentage of the total district population that live in high deprivation data zones for the Income Domain. The Income Domain measures the amount of money per person paid by the government in the form of Working for Families payments and income-tested benefits. </a:t>
            </a:r>
            <a:endParaRPr lang="en-NZ" sz="1200" b="1"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South Waikato has the highest percentage of population living in a Q5 zone for income – 46% followed by Hauraki at 39%.  Waikato and Hamilton are 30% and 29% respectively.</a:t>
            </a:r>
            <a:endParaRPr lang="en-NZ" sz="1200" b="1"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All of the following towns are Q5 data zones for income deprivation – </a:t>
            </a:r>
            <a:r>
              <a:rPr lang="en-AU" sz="1200" b="0" kern="1200" dirty="0" err="1">
                <a:solidFill>
                  <a:schemeClr val="tx1"/>
                </a:solidFill>
                <a:effectLst/>
                <a:latin typeface="+mn-lt"/>
                <a:ea typeface="+mn-ea"/>
                <a:cs typeface="+mn-cs"/>
              </a:rPr>
              <a:t>Turangi</a:t>
            </a:r>
            <a:r>
              <a:rPr lang="en-AU" sz="1200" b="0" kern="1200" dirty="0">
                <a:solidFill>
                  <a:schemeClr val="tx1"/>
                </a:solidFill>
                <a:effectLst/>
                <a:latin typeface="+mn-lt"/>
                <a:ea typeface="+mn-ea"/>
                <a:cs typeface="+mn-cs"/>
              </a:rPr>
              <a:t>, </a:t>
            </a:r>
            <a:r>
              <a:rPr lang="en-AU" sz="1200" b="0" kern="1200" dirty="0" err="1">
                <a:solidFill>
                  <a:schemeClr val="tx1"/>
                </a:solidFill>
                <a:effectLst/>
                <a:latin typeface="+mn-lt"/>
                <a:ea typeface="+mn-ea"/>
                <a:cs typeface="+mn-cs"/>
              </a:rPr>
              <a:t>Mangakino</a:t>
            </a:r>
            <a:r>
              <a:rPr lang="en-AU" sz="1200" b="0" kern="1200" dirty="0">
                <a:solidFill>
                  <a:schemeClr val="tx1"/>
                </a:solidFill>
                <a:effectLst/>
                <a:latin typeface="+mn-lt"/>
                <a:ea typeface="+mn-ea"/>
                <a:cs typeface="+mn-cs"/>
              </a:rPr>
              <a:t>, Ngaruawahia, and Huntly. Most of Tokoroa, </a:t>
            </a:r>
            <a:r>
              <a:rPr lang="en-AU" sz="1200" b="0" kern="1200" dirty="0" err="1">
                <a:solidFill>
                  <a:schemeClr val="tx1"/>
                </a:solidFill>
                <a:effectLst/>
                <a:latin typeface="+mn-lt"/>
                <a:ea typeface="+mn-ea"/>
                <a:cs typeface="+mn-cs"/>
              </a:rPr>
              <a:t>Putaruru</a:t>
            </a:r>
            <a:r>
              <a:rPr lang="en-AU" sz="1200" b="0" kern="1200" dirty="0">
                <a:solidFill>
                  <a:schemeClr val="tx1"/>
                </a:solidFill>
                <a:effectLst/>
                <a:latin typeface="+mn-lt"/>
                <a:ea typeface="+mn-ea"/>
                <a:cs typeface="+mn-cs"/>
              </a:rPr>
              <a:t>, </a:t>
            </a:r>
            <a:r>
              <a:rPr lang="en-AU" sz="1200" b="0" kern="1200" dirty="0" err="1">
                <a:solidFill>
                  <a:schemeClr val="tx1"/>
                </a:solidFill>
                <a:effectLst/>
                <a:latin typeface="+mn-lt"/>
                <a:ea typeface="+mn-ea"/>
                <a:cs typeface="+mn-cs"/>
              </a:rPr>
              <a:t>Kihikihi</a:t>
            </a:r>
            <a:r>
              <a:rPr lang="en-AU" sz="1200" b="0" kern="1200" dirty="0">
                <a:solidFill>
                  <a:schemeClr val="tx1"/>
                </a:solidFill>
                <a:effectLst/>
                <a:latin typeface="+mn-lt"/>
                <a:ea typeface="+mn-ea"/>
                <a:cs typeface="+mn-cs"/>
              </a:rPr>
              <a:t>, </a:t>
            </a:r>
            <a:r>
              <a:rPr lang="en-AU" sz="1200" b="0" kern="1200" dirty="0" err="1">
                <a:solidFill>
                  <a:schemeClr val="tx1"/>
                </a:solidFill>
                <a:effectLst/>
                <a:latin typeface="+mn-lt"/>
                <a:ea typeface="+mn-ea"/>
                <a:cs typeface="+mn-cs"/>
              </a:rPr>
              <a:t>Paeroa</a:t>
            </a:r>
            <a:r>
              <a:rPr lang="en-AU" sz="1200" b="0" kern="1200" dirty="0">
                <a:solidFill>
                  <a:schemeClr val="tx1"/>
                </a:solidFill>
                <a:effectLst/>
                <a:latin typeface="+mn-lt"/>
                <a:ea typeface="+mn-ea"/>
                <a:cs typeface="+mn-cs"/>
              </a:rPr>
              <a:t>, and Waihi are covered by Q5 zones. Parts of Te </a:t>
            </a:r>
            <a:r>
              <a:rPr lang="en-AU" sz="1200" b="0" kern="1200" dirty="0" err="1">
                <a:solidFill>
                  <a:schemeClr val="tx1"/>
                </a:solidFill>
                <a:effectLst/>
                <a:latin typeface="+mn-lt"/>
                <a:ea typeface="+mn-ea"/>
                <a:cs typeface="+mn-cs"/>
              </a:rPr>
              <a:t>Kuiti</a:t>
            </a:r>
            <a:r>
              <a:rPr lang="en-AU" sz="1200" b="0" kern="1200" dirty="0">
                <a:solidFill>
                  <a:schemeClr val="tx1"/>
                </a:solidFill>
                <a:effectLst/>
                <a:latin typeface="+mn-lt"/>
                <a:ea typeface="+mn-ea"/>
                <a:cs typeface="+mn-cs"/>
              </a:rPr>
              <a:t>, </a:t>
            </a:r>
            <a:r>
              <a:rPr lang="en-AU" sz="1200" b="0" kern="1200" dirty="0" err="1">
                <a:solidFill>
                  <a:schemeClr val="tx1"/>
                </a:solidFill>
                <a:effectLst/>
                <a:latin typeface="+mn-lt"/>
                <a:ea typeface="+mn-ea"/>
                <a:cs typeface="+mn-cs"/>
              </a:rPr>
              <a:t>Otorohanga</a:t>
            </a:r>
            <a:r>
              <a:rPr lang="en-AU" sz="1200" b="0" kern="1200" dirty="0">
                <a:solidFill>
                  <a:schemeClr val="tx1"/>
                </a:solidFill>
                <a:effectLst/>
                <a:latin typeface="+mn-lt"/>
                <a:ea typeface="+mn-ea"/>
                <a:cs typeface="+mn-cs"/>
              </a:rPr>
              <a:t>, Hamilton, </a:t>
            </a:r>
            <a:r>
              <a:rPr lang="en-AU" sz="1200" b="0" kern="1200" dirty="0" err="1">
                <a:solidFill>
                  <a:schemeClr val="tx1"/>
                </a:solidFill>
                <a:effectLst/>
                <a:latin typeface="+mn-lt"/>
                <a:ea typeface="+mn-ea"/>
                <a:cs typeface="+mn-cs"/>
              </a:rPr>
              <a:t>Morrinsville</a:t>
            </a:r>
            <a:r>
              <a:rPr lang="en-AU" sz="1200" b="0" kern="1200" dirty="0">
                <a:solidFill>
                  <a:schemeClr val="tx1"/>
                </a:solidFill>
                <a:effectLst/>
                <a:latin typeface="+mn-lt"/>
                <a:ea typeface="+mn-ea"/>
                <a:cs typeface="+mn-cs"/>
              </a:rPr>
              <a:t>, </a:t>
            </a:r>
            <a:r>
              <a:rPr lang="en-AU" sz="1200" b="0" kern="1200" dirty="0" err="1">
                <a:solidFill>
                  <a:schemeClr val="tx1"/>
                </a:solidFill>
                <a:effectLst/>
                <a:latin typeface="+mn-lt"/>
                <a:ea typeface="+mn-ea"/>
                <a:cs typeface="+mn-cs"/>
              </a:rPr>
              <a:t>Tuakau</a:t>
            </a:r>
            <a:r>
              <a:rPr lang="en-AU" sz="1200" b="0" kern="1200" dirty="0">
                <a:solidFill>
                  <a:schemeClr val="tx1"/>
                </a:solidFill>
                <a:effectLst/>
                <a:latin typeface="+mn-lt"/>
                <a:ea typeface="+mn-ea"/>
                <a:cs typeface="+mn-cs"/>
              </a:rPr>
              <a:t>, Thames, Taupo, Te Awamutu and Matamata have some Q5 zones. </a:t>
            </a:r>
            <a:endParaRPr lang="en-NZ" sz="1200" b="1"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12</a:t>
            </a:fld>
            <a:endParaRPr lang="en-NZ">
              <a:solidFill>
                <a:prstClr val="black"/>
              </a:solidFill>
            </a:endParaRPr>
          </a:p>
        </p:txBody>
      </p:sp>
    </p:spTree>
    <p:extLst>
      <p:ext uri="{BB962C8B-B14F-4D97-AF65-F5344CB8AC3E}">
        <p14:creationId xmlns:p14="http://schemas.microsoft.com/office/powerpoint/2010/main" val="69069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mn-lt"/>
                <a:ea typeface="+mn-ea"/>
                <a:cs typeface="+mn-cs"/>
              </a:rPr>
              <a:t>Figure 11 shows the percentage of the total district population that live in high deprivation data zones for the Health Domain. The Health Domain consists of five indicators: standard mortality ratio, acute hospitalisations related to selected infectious and selected respiratory diseases, emergency admissions to hospital, and people registered as having selected cancers. </a:t>
            </a:r>
            <a:endParaRPr lang="en-NZ" sz="1200" b="1"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The districts with the highest percentage of population living in the highest deprivation for health are Hamilton (38%), Waitomo (36%), and Hauraki (35%).</a:t>
            </a:r>
            <a:endParaRPr lang="en-NZ" sz="1200" b="1"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Health deprivation is a characteristic of both rural and urban zones. There are pockets of Q5 health deprivation in most towns. Urban areas that don’t feature on other deprivation domains are represented here, such as Cambridge, </a:t>
            </a:r>
            <a:r>
              <a:rPr lang="en-AU" sz="1200" b="0" kern="1200" dirty="0" err="1">
                <a:solidFill>
                  <a:schemeClr val="tx1"/>
                </a:solidFill>
                <a:effectLst/>
                <a:latin typeface="+mn-lt"/>
                <a:ea typeface="+mn-ea"/>
                <a:cs typeface="+mn-cs"/>
              </a:rPr>
              <a:t>Ohaupo</a:t>
            </a:r>
            <a:r>
              <a:rPr lang="en-AU" sz="1200" b="0" kern="1200" dirty="0">
                <a:solidFill>
                  <a:schemeClr val="tx1"/>
                </a:solidFill>
                <a:effectLst/>
                <a:latin typeface="+mn-lt"/>
                <a:ea typeface="+mn-ea"/>
                <a:cs typeface="+mn-cs"/>
              </a:rPr>
              <a:t>, Te Aroha and rural areas such as </a:t>
            </a:r>
            <a:r>
              <a:rPr lang="en-AU" sz="1200" b="0" kern="1200" dirty="0" err="1">
                <a:solidFill>
                  <a:schemeClr val="tx1"/>
                </a:solidFill>
                <a:effectLst/>
                <a:latin typeface="+mn-lt"/>
                <a:ea typeface="+mn-ea"/>
                <a:cs typeface="+mn-cs"/>
              </a:rPr>
              <a:t>Kerepehi</a:t>
            </a:r>
            <a:r>
              <a:rPr lang="en-AU" sz="1200" b="0" kern="1200" dirty="0">
                <a:solidFill>
                  <a:schemeClr val="tx1"/>
                </a:solidFill>
                <a:effectLst/>
                <a:latin typeface="+mn-lt"/>
                <a:ea typeface="+mn-ea"/>
                <a:cs typeface="+mn-cs"/>
              </a:rPr>
              <a:t>. Taupo stands out as only having one Q5 health deprivation data zones which corresponds with the small percentage of the population living in Q5 areas.</a:t>
            </a:r>
            <a:endParaRPr lang="en-NZ" sz="1200" b="1"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13</a:t>
            </a:fld>
            <a:endParaRPr lang="en-NZ">
              <a:solidFill>
                <a:prstClr val="black"/>
              </a:solidFill>
            </a:endParaRPr>
          </a:p>
        </p:txBody>
      </p:sp>
    </p:spTree>
    <p:extLst>
      <p:ext uri="{BB962C8B-B14F-4D97-AF65-F5344CB8AC3E}">
        <p14:creationId xmlns:p14="http://schemas.microsoft.com/office/powerpoint/2010/main" val="162658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Figure 14 shows the percentage of the total district population that live in high deprivation data zones for the Crime Domain. The Crime Domain measures victimisations per 1000 people and is largely driven </a:t>
            </a:r>
            <a:r>
              <a:rPr lang="en-AU" sz="1200" kern="1200" dirty="0">
                <a:solidFill>
                  <a:schemeClr val="tx1"/>
                </a:solidFill>
                <a:effectLst/>
                <a:highlight>
                  <a:srgbClr val="FFFF00"/>
                </a:highlight>
                <a:latin typeface="+mn-lt"/>
                <a:ea typeface="+mn-ea"/>
                <a:cs typeface="+mn-cs"/>
              </a:rPr>
              <a:t>by </a:t>
            </a:r>
            <a:r>
              <a:rPr lang="en-AU" sz="1200" b="1" kern="1200" dirty="0">
                <a:solidFill>
                  <a:schemeClr val="tx1"/>
                </a:solidFill>
                <a:effectLst/>
                <a:highlight>
                  <a:srgbClr val="FFFF00"/>
                </a:highlight>
                <a:latin typeface="+mn-lt"/>
                <a:ea typeface="+mn-ea"/>
                <a:cs typeface="+mn-cs"/>
              </a:rPr>
              <a:t>thefts (55%), burglaries (24%) and assaults (18%)</a:t>
            </a:r>
            <a:r>
              <a:rPr lang="en-AU" sz="1200" b="1" kern="1200" baseline="0" dirty="0">
                <a:solidFill>
                  <a:schemeClr val="tx1"/>
                </a:solidFill>
                <a:effectLst/>
                <a:highlight>
                  <a:srgbClr val="FFFF00"/>
                </a:highlight>
                <a:latin typeface="+mn-lt"/>
                <a:ea typeface="+mn-ea"/>
                <a:cs typeface="+mn-cs"/>
              </a:rPr>
              <a:t> </a:t>
            </a:r>
          </a:p>
          <a:p>
            <a:endParaRPr lang="en-AU" sz="1200" b="1" kern="1200" baseline="0" dirty="0">
              <a:solidFill>
                <a:schemeClr val="tx1"/>
              </a:solidFill>
              <a:effectLst/>
              <a:highlight>
                <a:srgbClr val="FFFF00"/>
              </a:highlight>
              <a:latin typeface="+mn-lt"/>
              <a:ea typeface="+mn-ea"/>
              <a:cs typeface="+mn-cs"/>
            </a:endParaRPr>
          </a:p>
          <a:p>
            <a:r>
              <a:rPr lang="en-AU" sz="1200" b="1" kern="1200" baseline="0" dirty="0">
                <a:solidFill>
                  <a:schemeClr val="tx1"/>
                </a:solidFill>
                <a:effectLst/>
                <a:highlight>
                  <a:srgbClr val="FFFF00"/>
                </a:highlight>
                <a:latin typeface="+mn-lt"/>
                <a:ea typeface="+mn-ea"/>
                <a:cs typeface="+mn-cs"/>
              </a:rPr>
              <a:t>Overall, but of course you can appreciate that there would be some within-district and between-district variations. </a:t>
            </a:r>
          </a:p>
          <a:p>
            <a:endParaRPr lang="en-AU" sz="1200" b="1" kern="1200" baseline="0" dirty="0">
              <a:solidFill>
                <a:schemeClr val="tx1"/>
              </a:solidFill>
              <a:effectLst/>
              <a:highlight>
                <a:srgbClr val="FFFF00"/>
              </a:highlight>
              <a:latin typeface="+mn-lt"/>
              <a:ea typeface="+mn-ea"/>
              <a:cs typeface="+mn-cs"/>
            </a:endParaRPr>
          </a:p>
          <a:p>
            <a:r>
              <a:rPr lang="en-AU" sz="1200" b="1" kern="1200" baseline="0" dirty="0">
                <a:solidFill>
                  <a:schemeClr val="tx1"/>
                </a:solidFill>
                <a:effectLst/>
                <a:highlight>
                  <a:srgbClr val="FFFF00"/>
                </a:highlight>
                <a:latin typeface="+mn-lt"/>
                <a:ea typeface="+mn-ea"/>
                <a:cs typeface="+mn-cs"/>
              </a:rPr>
              <a:t>However, data suppression rules mean that we are not able to release those exact numbers for data zones</a:t>
            </a:r>
          </a:p>
          <a:p>
            <a:endParaRPr lang="en-NZ" sz="1200" b="1" kern="1200" dirty="0">
              <a:solidFill>
                <a:schemeClr val="tx1"/>
              </a:solidFill>
              <a:effectLst/>
              <a:highlight>
                <a:srgbClr val="FFFF00"/>
              </a:highlight>
              <a:latin typeface="+mn-lt"/>
              <a:ea typeface="+mn-ea"/>
              <a:cs typeface="+mn-cs"/>
            </a:endParaRPr>
          </a:p>
          <a:p>
            <a:r>
              <a:rPr lang="en-AU"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Spatially high (Q5) rates of crime victimization occurred in large urban areas like Hamilton and in most towns. There was one small rural data zone with Q5 rates of crime victimization south of Te Awamutu and a cluster of data zones south-west of Taupo.  Hamilton and Taupo have the highest percentage of their populations living in areas of Q5 crime victimization - 37% and 34% respectively.  </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14</a:t>
            </a:fld>
            <a:endParaRPr lang="en-NZ">
              <a:solidFill>
                <a:prstClr val="black"/>
              </a:solidFill>
            </a:endParaRPr>
          </a:p>
        </p:txBody>
      </p:sp>
    </p:spTree>
    <p:extLst>
      <p:ext uri="{BB962C8B-B14F-4D97-AF65-F5344CB8AC3E}">
        <p14:creationId xmlns:p14="http://schemas.microsoft.com/office/powerpoint/2010/main" val="1084588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figure shows the percentage of the total district population that live in high deprivation data zones for the Housing Domain. The Housing Domain measures the proportion of people living in overcrowded households (60% of the weighting) and rented dwellings (40%) in 2013.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Q5 housing deprivation was less concentrated than overall IMD deprivation. Most areas of housing deprivation are located in urban areas. There are very few rural data zones with Q5 housing deprivation, only </a:t>
            </a:r>
            <a:r>
              <a:rPr lang="en-AU" sz="1200" kern="1200" dirty="0" err="1">
                <a:solidFill>
                  <a:schemeClr val="tx1"/>
                </a:solidFill>
                <a:effectLst/>
                <a:latin typeface="+mn-lt"/>
                <a:ea typeface="+mn-ea"/>
                <a:cs typeface="+mn-cs"/>
              </a:rPr>
              <a:t>Meremere</a:t>
            </a:r>
            <a:r>
              <a:rPr lang="en-AU" sz="1200" kern="1200" dirty="0">
                <a:solidFill>
                  <a:schemeClr val="tx1"/>
                </a:solidFill>
                <a:effectLst/>
                <a:latin typeface="+mn-lt"/>
                <a:ea typeface="+mn-ea"/>
                <a:cs typeface="+mn-cs"/>
              </a:rPr>
              <a:t> and </a:t>
            </a:r>
            <a:r>
              <a:rPr lang="en-AU" sz="1200" kern="1200" dirty="0" err="1">
                <a:solidFill>
                  <a:schemeClr val="tx1"/>
                </a:solidFill>
                <a:effectLst/>
                <a:latin typeface="+mn-lt"/>
                <a:ea typeface="+mn-ea"/>
                <a:cs typeface="+mn-cs"/>
              </a:rPr>
              <a:t>Wairakei</a:t>
            </a:r>
            <a:r>
              <a:rPr lang="en-AU" sz="1200" kern="1200" dirty="0">
                <a:solidFill>
                  <a:schemeClr val="tx1"/>
                </a:solidFill>
                <a:effectLst/>
                <a:latin typeface="+mn-lt"/>
                <a:ea typeface="+mn-ea"/>
                <a:cs typeface="+mn-cs"/>
              </a:rPr>
              <a:t>.</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Hamilton stands out as the area with the highest percentage of the population living in Q5 deprivation for housing.</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15</a:t>
            </a:fld>
            <a:endParaRPr lang="en-NZ">
              <a:solidFill>
                <a:prstClr val="black"/>
              </a:solidFill>
            </a:endParaRPr>
          </a:p>
        </p:txBody>
      </p:sp>
    </p:spTree>
    <p:extLst>
      <p:ext uri="{BB962C8B-B14F-4D97-AF65-F5344CB8AC3E}">
        <p14:creationId xmlns:p14="http://schemas.microsoft.com/office/powerpoint/2010/main" val="57232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figure shows the percentage of the total district population that live in high deprivation data zones for the Education Domain. The Education Domain measures retention, achievement and transition to education or training for school leavers; as well as the proportion of working age people 15-64 with no formal qualifications; and the proportion of youth aged 15-24 not in education, employment or training (NEET).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Waikato Region ranks worse than the New Zealand medium for education deprivation.  South Waikato has the highest percentage of people living in Q5 data zones for education – 64%. Hauraki follows with 47%, Waitomo at 42% and Taupo at 39%.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Distance and mobility is a feature of education deprivation. However, education deprivation is a characteristic of both rural and urban areas so the issues are not always geographical. All towns have some Q5 data zones.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All of the towns of </a:t>
            </a:r>
            <a:r>
              <a:rPr lang="en-AU" sz="1200" kern="1200" dirty="0" err="1">
                <a:solidFill>
                  <a:schemeClr val="tx1"/>
                </a:solidFill>
                <a:effectLst/>
                <a:latin typeface="+mn-lt"/>
                <a:ea typeface="+mn-ea"/>
                <a:cs typeface="+mn-cs"/>
              </a:rPr>
              <a:t>Turangi</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Otorohanga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Paeroa</a:t>
            </a:r>
            <a:r>
              <a:rPr lang="en-AU" sz="1200" kern="1200" dirty="0">
                <a:solidFill>
                  <a:schemeClr val="tx1"/>
                </a:solidFill>
                <a:effectLst/>
                <a:latin typeface="+mn-lt"/>
                <a:ea typeface="+mn-ea"/>
                <a:cs typeface="+mn-cs"/>
              </a:rPr>
              <a:t>, and Waihi, </a:t>
            </a:r>
            <a:r>
              <a:rPr lang="en-AU" sz="1200" kern="1200" dirty="0" err="1">
                <a:solidFill>
                  <a:schemeClr val="tx1"/>
                </a:solidFill>
                <a:effectLst/>
                <a:latin typeface="+mn-lt"/>
                <a:ea typeface="+mn-ea"/>
                <a:cs typeface="+mn-cs"/>
              </a:rPr>
              <a:t>Putaruru</a:t>
            </a:r>
            <a:r>
              <a:rPr lang="en-AU" sz="1200" kern="1200" dirty="0">
                <a:solidFill>
                  <a:schemeClr val="tx1"/>
                </a:solidFill>
                <a:effectLst/>
                <a:latin typeface="+mn-lt"/>
                <a:ea typeface="+mn-ea"/>
                <a:cs typeface="+mn-cs"/>
              </a:rPr>
              <a:t>, and </a:t>
            </a:r>
            <a:r>
              <a:rPr lang="en-AU" sz="1200" kern="1200" dirty="0" err="1">
                <a:solidFill>
                  <a:schemeClr val="tx1"/>
                </a:solidFill>
                <a:effectLst/>
                <a:latin typeface="+mn-lt"/>
                <a:ea typeface="+mn-ea"/>
                <a:cs typeface="+mn-cs"/>
              </a:rPr>
              <a:t>Mangakino</a:t>
            </a:r>
            <a:r>
              <a:rPr lang="en-AU" sz="1200" kern="1200" dirty="0">
                <a:solidFill>
                  <a:schemeClr val="tx1"/>
                </a:solidFill>
                <a:effectLst/>
                <a:latin typeface="+mn-lt"/>
                <a:ea typeface="+mn-ea"/>
                <a:cs typeface="+mn-cs"/>
              </a:rPr>
              <a:t> are Q5 education deprivation zones. Most of Ngaruawahia, Huntly, and Tokoroa is Q5. Some Hamilton, Taupo, Te </a:t>
            </a:r>
            <a:r>
              <a:rPr lang="en-AU" sz="1200" kern="1200" dirty="0" err="1">
                <a:solidFill>
                  <a:schemeClr val="tx1"/>
                </a:solidFill>
                <a:effectLst/>
                <a:latin typeface="+mn-lt"/>
                <a:ea typeface="+mn-ea"/>
                <a:cs typeface="+mn-cs"/>
              </a:rPr>
              <a:t>Kuiti</a:t>
            </a:r>
            <a:r>
              <a:rPr lang="en-AU" sz="1200" kern="1200" dirty="0">
                <a:solidFill>
                  <a:schemeClr val="tx1"/>
                </a:solidFill>
                <a:effectLst/>
                <a:latin typeface="+mn-lt"/>
                <a:ea typeface="+mn-ea"/>
                <a:cs typeface="+mn-cs"/>
              </a:rPr>
              <a:t>, Te Awamutu, </a:t>
            </a:r>
            <a:r>
              <a:rPr lang="en-AU" sz="1200" kern="1200" dirty="0" err="1">
                <a:solidFill>
                  <a:schemeClr val="tx1"/>
                </a:solidFill>
                <a:effectLst/>
                <a:latin typeface="+mn-lt"/>
                <a:ea typeface="+mn-ea"/>
                <a:cs typeface="+mn-cs"/>
              </a:rPr>
              <a:t>Kihikihi</a:t>
            </a:r>
            <a:r>
              <a:rPr lang="en-AU" sz="1200" kern="1200" dirty="0">
                <a:solidFill>
                  <a:schemeClr val="tx1"/>
                </a:solidFill>
                <a:effectLst/>
                <a:latin typeface="+mn-lt"/>
                <a:ea typeface="+mn-ea"/>
                <a:cs typeface="+mn-cs"/>
              </a:rPr>
              <a:t>, Cambridge, Thames, Te Aroha, Matamata, </a:t>
            </a:r>
            <a:r>
              <a:rPr lang="en-AU" sz="1200" kern="1200" dirty="0" err="1">
                <a:solidFill>
                  <a:schemeClr val="tx1"/>
                </a:solidFill>
                <a:effectLst/>
                <a:latin typeface="+mn-lt"/>
                <a:ea typeface="+mn-ea"/>
                <a:cs typeface="+mn-cs"/>
              </a:rPr>
              <a:t>Morrinsville</a:t>
            </a:r>
            <a:r>
              <a:rPr lang="en-AU" sz="1200" kern="1200" dirty="0">
                <a:solidFill>
                  <a:schemeClr val="tx1"/>
                </a:solidFill>
                <a:effectLst/>
                <a:latin typeface="+mn-lt"/>
                <a:ea typeface="+mn-ea"/>
                <a:cs typeface="+mn-cs"/>
              </a:rPr>
              <a:t>, and </a:t>
            </a:r>
            <a:r>
              <a:rPr lang="en-AU" sz="1200" kern="1200" dirty="0" err="1">
                <a:solidFill>
                  <a:schemeClr val="tx1"/>
                </a:solidFill>
                <a:effectLst/>
                <a:latin typeface="+mn-lt"/>
                <a:ea typeface="+mn-ea"/>
                <a:cs typeface="+mn-cs"/>
              </a:rPr>
              <a:t>Tuakau</a:t>
            </a:r>
            <a:r>
              <a:rPr lang="en-AU" sz="1200" kern="1200" dirty="0">
                <a:solidFill>
                  <a:schemeClr val="tx1"/>
                </a:solidFill>
                <a:effectLst/>
                <a:latin typeface="+mn-lt"/>
                <a:ea typeface="+mn-ea"/>
                <a:cs typeface="+mn-cs"/>
              </a:rPr>
              <a:t> is Q5. Many of the Q5 data zones were located in rural areas in Coromandel, around </a:t>
            </a:r>
            <a:r>
              <a:rPr lang="en-AU" sz="1200" kern="1200" dirty="0" err="1">
                <a:solidFill>
                  <a:schemeClr val="tx1"/>
                </a:solidFill>
                <a:effectLst/>
                <a:latin typeface="+mn-lt"/>
                <a:ea typeface="+mn-ea"/>
                <a:cs typeface="+mn-cs"/>
              </a:rPr>
              <a:t>Putaruru</a:t>
            </a:r>
            <a:r>
              <a:rPr lang="en-AU" sz="1200" kern="1200" dirty="0">
                <a:solidFill>
                  <a:schemeClr val="tx1"/>
                </a:solidFill>
                <a:effectLst/>
                <a:latin typeface="+mn-lt"/>
                <a:ea typeface="+mn-ea"/>
                <a:cs typeface="+mn-cs"/>
              </a:rPr>
              <a:t> and </a:t>
            </a:r>
            <a:r>
              <a:rPr lang="en-AU" sz="1200" kern="1200" dirty="0" err="1">
                <a:solidFill>
                  <a:schemeClr val="tx1"/>
                </a:solidFill>
                <a:effectLst/>
                <a:latin typeface="+mn-lt"/>
                <a:ea typeface="+mn-ea"/>
                <a:cs typeface="+mn-cs"/>
              </a:rPr>
              <a:t>Meremere</a:t>
            </a:r>
            <a:r>
              <a:rPr lang="en-AU" sz="1200" kern="1200" dirty="0">
                <a:solidFill>
                  <a:schemeClr val="tx1"/>
                </a:solidFill>
                <a:effectLst/>
                <a:latin typeface="+mn-lt"/>
                <a:ea typeface="+mn-ea"/>
                <a:cs typeface="+mn-cs"/>
              </a:rPr>
              <a:t>, and in a large rural data zone which stretched from Te </a:t>
            </a:r>
            <a:r>
              <a:rPr lang="en-AU" sz="1200" kern="1200" dirty="0" err="1">
                <a:solidFill>
                  <a:schemeClr val="tx1"/>
                </a:solidFill>
                <a:effectLst/>
                <a:latin typeface="+mn-lt"/>
                <a:ea typeface="+mn-ea"/>
                <a:cs typeface="+mn-cs"/>
              </a:rPr>
              <a:t>Ahurei</a:t>
            </a:r>
            <a:r>
              <a:rPr lang="en-AU" sz="1200" kern="1200" dirty="0">
                <a:solidFill>
                  <a:schemeClr val="tx1"/>
                </a:solidFill>
                <a:effectLst/>
                <a:latin typeface="+mn-lt"/>
                <a:ea typeface="+mn-ea"/>
                <a:cs typeface="+mn-cs"/>
              </a:rPr>
              <a:t> around the </a:t>
            </a:r>
            <a:r>
              <a:rPr lang="en-AU" sz="1200" kern="1200" dirty="0" err="1">
                <a:solidFill>
                  <a:schemeClr val="tx1"/>
                </a:solidFill>
                <a:effectLst/>
                <a:latin typeface="+mn-lt"/>
                <a:ea typeface="+mn-ea"/>
                <a:cs typeface="+mn-cs"/>
              </a:rPr>
              <a:t>Kāwhia</a:t>
            </a:r>
            <a:r>
              <a:rPr lang="en-AU" sz="1200" kern="1200" dirty="0">
                <a:solidFill>
                  <a:schemeClr val="tx1"/>
                </a:solidFill>
                <a:effectLst/>
                <a:latin typeface="+mn-lt"/>
                <a:ea typeface="+mn-ea"/>
                <a:cs typeface="+mn-cs"/>
              </a:rPr>
              <a:t> Harbour to </a:t>
            </a:r>
            <a:r>
              <a:rPr lang="en-AU" sz="1200" kern="1200" dirty="0" err="1">
                <a:solidFill>
                  <a:schemeClr val="tx1"/>
                </a:solidFill>
                <a:effectLst/>
                <a:latin typeface="+mn-lt"/>
                <a:ea typeface="+mn-ea"/>
                <a:cs typeface="+mn-cs"/>
              </a:rPr>
              <a:t>Owhiro</a:t>
            </a:r>
            <a:r>
              <a:rPr lang="en-AU" sz="1200" kern="1200" dirty="0">
                <a:solidFill>
                  <a:schemeClr val="tx1"/>
                </a:solidFill>
                <a:effectLst/>
                <a:latin typeface="+mn-lt"/>
                <a:ea typeface="+mn-ea"/>
                <a:cs typeface="+mn-cs"/>
              </a:rPr>
              <a:t>.</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16</a:t>
            </a:fld>
            <a:endParaRPr lang="en-NZ">
              <a:solidFill>
                <a:prstClr val="black"/>
              </a:solidFill>
            </a:endParaRPr>
          </a:p>
        </p:txBody>
      </p:sp>
    </p:spTree>
    <p:extLst>
      <p:ext uri="{BB962C8B-B14F-4D97-AF65-F5344CB8AC3E}">
        <p14:creationId xmlns:p14="http://schemas.microsoft.com/office/powerpoint/2010/main" val="251374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useful to look at the domains for each Council area as they can show the combination of factors that are reinforcing deprivation in that area. In this example we can see that employment is the biggest factor along with education which will reinforce each other and impact on income.</a:t>
            </a:r>
          </a:p>
          <a:p>
            <a:endParaRPr lang="en-US" dirty="0"/>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17</a:t>
            </a:fld>
            <a:endParaRPr lang="en-NZ">
              <a:solidFill>
                <a:prstClr val="black"/>
              </a:solidFill>
            </a:endParaRPr>
          </a:p>
        </p:txBody>
      </p:sp>
    </p:spTree>
    <p:extLst>
      <p:ext uri="{BB962C8B-B14F-4D97-AF65-F5344CB8AC3E}">
        <p14:creationId xmlns:p14="http://schemas.microsoft.com/office/powerpoint/2010/main" val="1447206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Analysing</a:t>
            </a:r>
            <a:r>
              <a:rPr lang="en-US" dirty="0"/>
              <a:t> at district level can miss pockets of deprivation at a spatial level. This is an example of the type of information that you can drill down to. For instance in the Waikato District the overall deprivation doesn’t show to be particularly significant. The figures are offset by the very low deprivation around the areas close to Hamilton. </a:t>
            </a:r>
          </a:p>
          <a:p>
            <a:endParaRPr lang="en-US" dirty="0"/>
          </a:p>
          <a:p>
            <a:r>
              <a:rPr lang="en-US" dirty="0"/>
              <a:t>However the Index of Multiple Deprivation allows analysis down to small area level. This is an example of two Q5 data zones in </a:t>
            </a:r>
            <a:r>
              <a:rPr lang="en-US" dirty="0" err="1"/>
              <a:t>Ngaruawahia</a:t>
            </a:r>
            <a:r>
              <a:rPr lang="en-US" dirty="0"/>
              <a:t>. The middle left hand box shows the number of data zones for the Waikato District.</a:t>
            </a:r>
            <a:r>
              <a:rPr lang="en-NZ" dirty="0"/>
              <a:t>  </a:t>
            </a:r>
            <a:r>
              <a:rPr lang="en-US" dirty="0"/>
              <a:t>The issues in each area are shown in the lower left hand box once selected.</a:t>
            </a:r>
          </a:p>
          <a:p>
            <a:endParaRPr lang="en-US" dirty="0"/>
          </a:p>
          <a:p>
            <a:r>
              <a:rPr lang="en-US" dirty="0"/>
              <a:t>One data zone is ranked at 5,943 out of 5,958 so extremely high for overall IMD. It is high across each domain. The other Q5 zone selected has a different mix of drivers. </a:t>
            </a:r>
          </a:p>
          <a:p>
            <a:endParaRPr lang="en-US" dirty="0"/>
          </a:p>
          <a:p>
            <a:endParaRPr lang="en-US"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18</a:t>
            </a:fld>
            <a:endParaRPr lang="en-NZ">
              <a:solidFill>
                <a:prstClr val="black"/>
              </a:solidFill>
            </a:endParaRPr>
          </a:p>
        </p:txBody>
      </p:sp>
    </p:spTree>
    <p:extLst>
      <p:ext uri="{BB962C8B-B14F-4D97-AF65-F5344CB8AC3E}">
        <p14:creationId xmlns:p14="http://schemas.microsoft.com/office/powerpoint/2010/main" val="1544638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19</a:t>
            </a:fld>
            <a:endParaRPr lang="en-NZ">
              <a:solidFill>
                <a:prstClr val="black"/>
              </a:solidFill>
            </a:endParaRPr>
          </a:p>
        </p:txBody>
      </p:sp>
    </p:spTree>
    <p:extLst>
      <p:ext uri="{BB962C8B-B14F-4D97-AF65-F5344CB8AC3E}">
        <p14:creationId xmlns:p14="http://schemas.microsoft.com/office/powerpoint/2010/main" val="75154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will start with what the purpose of the report is….. </a:t>
            </a:r>
          </a:p>
          <a:p>
            <a:endParaRPr lang="en-US" sz="1200" kern="1200" baseline="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report outlines: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deprivation in the Waikato Region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Waikato’s comparative position amongst all regions in New Zealand</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how deprivation has changed over time in the Region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deprivation across each district within the Waikato</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underlying drivers of deprivation in each district using the Index of Multiple Deprivation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This work is becoming increasingly important in light of the new governments direction. </a:t>
            </a:r>
          </a:p>
          <a:p>
            <a:pPr marL="0" lvl="0" indent="0">
              <a:buFont typeface="Arial" panose="020B0604020202020204" pitchFamily="34" charset="0"/>
              <a:buNone/>
            </a:pPr>
            <a:r>
              <a:rPr lang="en-US" sz="1200" kern="1200" dirty="0">
                <a:solidFill>
                  <a:schemeClr val="tx1"/>
                </a:solidFill>
                <a:effectLst/>
                <a:latin typeface="+mn-lt"/>
                <a:ea typeface="+mn-ea"/>
                <a:cs typeface="+mn-cs"/>
              </a:rPr>
              <a:t>They are working on the Living Standards Framework, putting the 4 </a:t>
            </a:r>
            <a:r>
              <a:rPr lang="en-US" sz="1200" kern="1200" dirty="0" err="1">
                <a:solidFill>
                  <a:schemeClr val="tx1"/>
                </a:solidFill>
                <a:effectLst/>
                <a:latin typeface="+mn-lt"/>
                <a:ea typeface="+mn-ea"/>
                <a:cs typeface="+mn-cs"/>
              </a:rPr>
              <a:t>wellbeings</a:t>
            </a:r>
            <a:r>
              <a:rPr lang="en-US" sz="1200" kern="1200" dirty="0">
                <a:solidFill>
                  <a:schemeClr val="tx1"/>
                </a:solidFill>
                <a:effectLst/>
                <a:latin typeface="+mn-lt"/>
                <a:ea typeface="+mn-ea"/>
                <a:cs typeface="+mn-cs"/>
              </a:rPr>
              <a:t> back into the LGA purpose, and moving into spatial planning. We need analytical tools to help us tap into the opportunities that will arise from their direction.</a:t>
            </a:r>
            <a:endParaRPr lang="en-NZ" sz="1200" kern="1200" dirty="0">
              <a:solidFill>
                <a:schemeClr val="tx1"/>
              </a:solidFill>
              <a:effectLst/>
              <a:latin typeface="+mn-lt"/>
              <a:ea typeface="+mn-ea"/>
              <a:cs typeface="+mn-cs"/>
            </a:endParaRPr>
          </a:p>
          <a:p>
            <a:endParaRPr lang="en-NZ" baseline="0" dirty="0"/>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2</a:t>
            </a:fld>
            <a:endParaRPr lang="en-NZ">
              <a:solidFill>
                <a:prstClr val="black"/>
              </a:solidFill>
            </a:endParaRPr>
          </a:p>
        </p:txBody>
      </p:sp>
    </p:spTree>
    <p:extLst>
      <p:ext uri="{BB962C8B-B14F-4D97-AF65-F5344CB8AC3E}">
        <p14:creationId xmlns:p14="http://schemas.microsoft.com/office/powerpoint/2010/main" val="1130667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Top outliers: There are 78 data zones where the </a:t>
            </a:r>
            <a:r>
              <a:rPr lang="en-NZ" sz="1200" kern="1200" dirty="0" err="1">
                <a:solidFill>
                  <a:schemeClr val="tx1"/>
                </a:solidFill>
                <a:effectLst/>
                <a:latin typeface="+mn-lt"/>
                <a:ea typeface="+mn-ea"/>
                <a:cs typeface="+mn-cs"/>
              </a:rPr>
              <a:t>NZDep</a:t>
            </a:r>
            <a:r>
              <a:rPr lang="en-NZ" sz="1200" kern="1200" dirty="0">
                <a:solidFill>
                  <a:schemeClr val="tx1"/>
                </a:solidFill>
                <a:effectLst/>
                <a:latin typeface="+mn-lt"/>
                <a:ea typeface="+mn-ea"/>
                <a:cs typeface="+mn-cs"/>
              </a:rPr>
              <a:t> rank is more than 2000 ranks higher than IMD. </a:t>
            </a:r>
            <a:r>
              <a:rPr lang="en-NZ" sz="1200" b="1" kern="1200" dirty="0">
                <a:solidFill>
                  <a:schemeClr val="tx1"/>
                </a:solidFill>
                <a:effectLst/>
                <a:latin typeface="+mn-lt"/>
                <a:ea typeface="+mn-ea"/>
                <a:cs typeface="+mn-cs"/>
              </a:rPr>
              <a:t>Most of these data zones have very high rates of household overcrowding and renting, which carry much more weight in </a:t>
            </a:r>
            <a:r>
              <a:rPr lang="en-NZ" sz="1200" b="1" kern="1200" dirty="0" err="1">
                <a:solidFill>
                  <a:schemeClr val="tx1"/>
                </a:solidFill>
                <a:effectLst/>
                <a:latin typeface="+mn-lt"/>
                <a:ea typeface="+mn-ea"/>
                <a:cs typeface="+mn-cs"/>
              </a:rPr>
              <a:t>NZDep</a:t>
            </a:r>
            <a:r>
              <a:rPr lang="en-NZ" sz="1200" b="1" kern="1200" dirty="0">
                <a:solidFill>
                  <a:schemeClr val="tx1"/>
                </a:solidFill>
                <a:effectLst/>
                <a:latin typeface="+mn-lt"/>
                <a:ea typeface="+mn-ea"/>
                <a:cs typeface="+mn-cs"/>
              </a:rPr>
              <a:t> (a combined weight of 20.9%) compared to the NZIMD Housing Domain (9.3%) and most of these high rates occur in student flatting areas (e.g. in central Dunedin, near </a:t>
            </a:r>
            <a:r>
              <a:rPr lang="en-NZ" sz="1200" b="1" i="0" kern="1200" dirty="0" err="1">
                <a:solidFill>
                  <a:schemeClr val="tx1"/>
                </a:solidFill>
                <a:effectLst/>
                <a:latin typeface="+mn-lt"/>
                <a:ea typeface="+mn-ea"/>
                <a:cs typeface="+mn-cs"/>
              </a:rPr>
              <a:t>Ilam</a:t>
            </a:r>
            <a:r>
              <a:rPr lang="en-NZ" sz="1200" b="1" i="1" kern="1200" dirty="0">
                <a:solidFill>
                  <a:schemeClr val="tx1"/>
                </a:solidFill>
                <a:effectLst/>
                <a:latin typeface="+mn-lt"/>
                <a:ea typeface="+mn-ea"/>
                <a:cs typeface="+mn-cs"/>
              </a:rPr>
              <a:t> </a:t>
            </a:r>
            <a:r>
              <a:rPr lang="en-NZ" sz="1200" b="1" kern="1200" dirty="0">
                <a:solidFill>
                  <a:schemeClr val="tx1"/>
                </a:solidFill>
                <a:effectLst/>
                <a:latin typeface="+mn-lt"/>
                <a:ea typeface="+mn-ea"/>
                <a:cs typeface="+mn-cs"/>
              </a:rPr>
              <a:t>Playing</a:t>
            </a:r>
            <a:r>
              <a:rPr lang="en-NZ" sz="1200" b="1" i="1" kern="1200" dirty="0">
                <a:solidFill>
                  <a:schemeClr val="tx1"/>
                </a:solidFill>
                <a:effectLst/>
                <a:latin typeface="+mn-lt"/>
                <a:ea typeface="+mn-ea"/>
                <a:cs typeface="+mn-cs"/>
              </a:rPr>
              <a:t> </a:t>
            </a:r>
            <a:r>
              <a:rPr lang="en-NZ" sz="1200" b="1" i="0" kern="1200" dirty="0">
                <a:solidFill>
                  <a:schemeClr val="tx1"/>
                </a:solidFill>
                <a:effectLst/>
                <a:latin typeface="+mn-lt"/>
                <a:ea typeface="+mn-ea"/>
                <a:cs typeface="+mn-cs"/>
              </a:rPr>
              <a:t>Fields</a:t>
            </a:r>
            <a:r>
              <a:rPr lang="en-NZ" sz="1200" b="1" kern="1200" dirty="0">
                <a:solidFill>
                  <a:schemeClr val="tx1"/>
                </a:solidFill>
                <a:effectLst/>
                <a:latin typeface="+mn-lt"/>
                <a:ea typeface="+mn-ea"/>
                <a:cs typeface="+mn-cs"/>
              </a:rPr>
              <a:t>, in </a:t>
            </a:r>
            <a:r>
              <a:rPr lang="en-NZ" sz="1200" b="1" kern="1200" dirty="0" err="1">
                <a:solidFill>
                  <a:schemeClr val="tx1"/>
                </a:solidFill>
                <a:effectLst/>
                <a:latin typeface="+mn-lt"/>
                <a:ea typeface="+mn-ea"/>
                <a:cs typeface="+mn-cs"/>
              </a:rPr>
              <a:t>Kelburn</a:t>
            </a:r>
            <a:r>
              <a:rPr lang="en-NZ" sz="1200" b="1" kern="1200" dirty="0">
                <a:solidFill>
                  <a:schemeClr val="tx1"/>
                </a:solidFill>
                <a:effectLst/>
                <a:latin typeface="+mn-lt"/>
                <a:ea typeface="+mn-ea"/>
                <a:cs typeface="+mn-cs"/>
              </a:rPr>
              <a:t> near Victoria university, in the grounds of Massey University and around Symonds St in Auckland).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Bottom outliers: There are 14 data zones where the IMD rank is more than 2000 ranks higher than </a:t>
            </a:r>
            <a:r>
              <a:rPr lang="en-NZ" sz="1200" kern="1200" dirty="0" err="1">
                <a:solidFill>
                  <a:schemeClr val="tx1"/>
                </a:solidFill>
                <a:effectLst/>
                <a:latin typeface="+mn-lt"/>
                <a:ea typeface="+mn-ea"/>
                <a:cs typeface="+mn-cs"/>
              </a:rPr>
              <a:t>NZDep</a:t>
            </a:r>
            <a:r>
              <a:rPr lang="en-NZ" sz="1200" kern="1200" dirty="0">
                <a:solidFill>
                  <a:schemeClr val="tx1"/>
                </a:solidFill>
                <a:effectLst/>
                <a:latin typeface="+mn-lt"/>
                <a:ea typeface="+mn-ea"/>
                <a:cs typeface="+mn-cs"/>
              </a:rPr>
              <a:t>. When we look at the NZIMD’s seven domains in these data zones, we can see that </a:t>
            </a:r>
            <a:r>
              <a:rPr lang="en-NZ" sz="1200" b="1" kern="1200" dirty="0">
                <a:solidFill>
                  <a:schemeClr val="tx1"/>
                </a:solidFill>
                <a:effectLst/>
                <a:latin typeface="+mn-lt"/>
                <a:ea typeface="+mn-ea"/>
                <a:cs typeface="+mn-cs"/>
              </a:rPr>
              <a:t>most of these differences are driven by high unemployment and low incomes, which the NZIMD gives more weight to (a combined weight of 56% in the NZIMD versus 35.4% in </a:t>
            </a:r>
            <a:r>
              <a:rPr lang="en-NZ" sz="1200" b="1" kern="1200" dirty="0" err="1">
                <a:solidFill>
                  <a:schemeClr val="tx1"/>
                </a:solidFill>
                <a:effectLst/>
                <a:latin typeface="+mn-lt"/>
                <a:ea typeface="+mn-ea"/>
                <a:cs typeface="+mn-cs"/>
              </a:rPr>
              <a:t>NZDep</a:t>
            </a:r>
            <a:r>
              <a:rPr lang="en-NZ" sz="1200" b="1" kern="1200" dirty="0">
                <a:solidFill>
                  <a:schemeClr val="tx1"/>
                </a:solidFill>
                <a:effectLst/>
                <a:latin typeface="+mn-lt"/>
                <a:ea typeface="+mn-ea"/>
                <a:cs typeface="+mn-cs"/>
              </a:rPr>
              <a:t>).</a:t>
            </a:r>
            <a:r>
              <a:rPr lang="en-NZ" sz="1200" kern="1200" dirty="0">
                <a:solidFill>
                  <a:schemeClr val="tx1"/>
                </a:solidFill>
                <a:effectLst/>
                <a:latin typeface="+mn-lt"/>
                <a:ea typeface="+mn-ea"/>
                <a:cs typeface="+mn-cs"/>
              </a:rPr>
              <a:t> Eight of the 12 data zones have poor health, which </a:t>
            </a:r>
            <a:r>
              <a:rPr lang="en-NZ" sz="1200" kern="1200" dirty="0" err="1">
                <a:solidFill>
                  <a:schemeClr val="tx1"/>
                </a:solidFill>
                <a:effectLst/>
                <a:latin typeface="+mn-lt"/>
                <a:ea typeface="+mn-ea"/>
                <a:cs typeface="+mn-cs"/>
              </a:rPr>
              <a:t>NZDep</a:t>
            </a:r>
            <a:r>
              <a:rPr lang="en-NZ" sz="1200" kern="1200" dirty="0">
                <a:solidFill>
                  <a:schemeClr val="tx1"/>
                </a:solidFill>
                <a:effectLst/>
                <a:latin typeface="+mn-lt"/>
                <a:ea typeface="+mn-ea"/>
                <a:cs typeface="+mn-cs"/>
              </a:rPr>
              <a:t> doesn’t count. </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This simple analysis represents a good example of how the NZIMD’s seven domains help us to better understand a phenomenon – in this case the domains help explain why the two indices differ.</a:t>
            </a:r>
          </a:p>
          <a:p>
            <a:endParaRPr lang="en-NZ" b="1" dirty="0"/>
          </a:p>
        </p:txBody>
      </p:sp>
      <p:sp>
        <p:nvSpPr>
          <p:cNvPr id="4" name="Slide Number Placeholder 3"/>
          <p:cNvSpPr>
            <a:spLocks noGrp="1"/>
          </p:cNvSpPr>
          <p:nvPr>
            <p:ph type="sldNum" sz="quarter" idx="10"/>
          </p:nvPr>
        </p:nvSpPr>
        <p:spPr/>
        <p:txBody>
          <a:bodyPr/>
          <a:lstStyle/>
          <a:p>
            <a:fld id="{960170D6-42E6-3B4C-BC2C-154007EECCF7}" type="slidenum">
              <a:rPr lang="en-US" smtClean="0"/>
              <a:t>20</a:t>
            </a:fld>
            <a:endParaRPr lang="en-US"/>
          </a:p>
        </p:txBody>
      </p:sp>
    </p:spTree>
    <p:extLst>
      <p:ext uri="{BB962C8B-B14F-4D97-AF65-F5344CB8AC3E}">
        <p14:creationId xmlns:p14="http://schemas.microsoft.com/office/powerpoint/2010/main" val="3059058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F0060C-E3B3-4662-B022-403AFA3E1FF1}" type="slidenum">
              <a:rPr lang="en-NZ" smtClean="0"/>
              <a:t>21</a:t>
            </a:fld>
            <a:endParaRPr lang="en-NZ"/>
          </a:p>
        </p:txBody>
      </p:sp>
    </p:spTree>
    <p:extLst>
      <p:ext uri="{BB962C8B-B14F-4D97-AF65-F5344CB8AC3E}">
        <p14:creationId xmlns:p14="http://schemas.microsoft.com/office/powerpoint/2010/main" val="3304599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Most people in the room will be very familiar with the NZ Dep but won’t have come across the Index of Multiple Deprivation. They provide different pictures of deprivation. The official one can help us see how deprivation has changed over time and allows us to compare easily between regions. </a:t>
            </a:r>
          </a:p>
          <a:p>
            <a:endParaRPr lang="en-US" baseline="0" dirty="0"/>
          </a:p>
          <a:p>
            <a:r>
              <a:rPr lang="en-US" baseline="0" dirty="0"/>
              <a:t>The IMD allows us to drill down further into the drivers of deprivation at small area level. Because there are so many indicators and some don’t register on the NZDep index we see a different picture of deprivation as these small area levels. </a:t>
            </a:r>
          </a:p>
          <a:p>
            <a:endParaRPr lang="en-US" baseline="0" dirty="0"/>
          </a:p>
          <a:p>
            <a:r>
              <a:rPr lang="en-US" baseline="0" dirty="0"/>
              <a:t>Both indices are relative deprivation – </a:t>
            </a:r>
            <a:r>
              <a:rPr lang="en-NZ" baseline="0" dirty="0"/>
              <a:t>Therefore 10% of areas will always fall into the most deprived across the whole of New Zealand irrespective of the overall wealth of the country.</a:t>
            </a:r>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3</a:t>
            </a:fld>
            <a:endParaRPr lang="en-NZ">
              <a:solidFill>
                <a:prstClr val="black"/>
              </a:solidFill>
            </a:endParaRPr>
          </a:p>
        </p:txBody>
      </p:sp>
    </p:spTree>
    <p:extLst>
      <p:ext uri="{BB962C8B-B14F-4D97-AF65-F5344CB8AC3E}">
        <p14:creationId xmlns:p14="http://schemas.microsoft.com/office/powerpoint/2010/main" val="55706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Comparison of indicators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4</a:t>
            </a:fld>
            <a:endParaRPr lang="en-NZ">
              <a:solidFill>
                <a:prstClr val="black"/>
              </a:solidFill>
            </a:endParaRPr>
          </a:p>
        </p:txBody>
      </p:sp>
    </p:spTree>
    <p:extLst>
      <p:ext uri="{BB962C8B-B14F-4D97-AF65-F5344CB8AC3E}">
        <p14:creationId xmlns:p14="http://schemas.microsoft.com/office/powerpoint/2010/main" val="292092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first part of the report I have written uses the New Zealand Deprivation Index to look at comparison across regions and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shows how the deprivation scores have changed over the period 1991 to 2013. These are ranked from the least deprived to the most deprived based on the end point in 2013. Overall deprivation has improved over most of the regions in the country from 1991, with the exception of Gisborne. In some areas deprivation have dropped quite markedly over the period.</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Figure 2 shows that that for most regions there was an increase in deprivation in 1996 and a lowering again in 2001 before a general rise to 2013 for most areas that did not reach the height of the 1991 level. This report does not attempt to identify the reasons for the changes in deprivation across this period.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West Coast has experienced the most significant drop in overall deprivation. Gisborne has experienced the worst overall deprivation with Northland following closely. The Waikato Region ranks 11</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out of the 16 regions with a NZDep overall ranking of 5.7 in 2013. </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5</a:t>
            </a:fld>
            <a:endParaRPr lang="en-NZ">
              <a:solidFill>
                <a:prstClr val="black"/>
              </a:solidFill>
            </a:endParaRPr>
          </a:p>
        </p:txBody>
      </p:sp>
    </p:spTree>
    <p:extLst>
      <p:ext uri="{BB962C8B-B14F-4D97-AF65-F5344CB8AC3E}">
        <p14:creationId xmlns:p14="http://schemas.microsoft.com/office/powerpoint/2010/main" val="365655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Deprivation across the South Island has improved since 1991. The North Island has a greater level of overall deprivation than the South Island and in some parts as deepened.</a:t>
            </a:r>
            <a:endParaRPr lang="en-NZ"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Two Waikato districts feature in the 12 most deprived districts in the North Island. </a:t>
            </a:r>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6</a:t>
            </a:fld>
            <a:endParaRPr lang="en-NZ">
              <a:solidFill>
                <a:prstClr val="black"/>
              </a:solidFill>
            </a:endParaRPr>
          </a:p>
        </p:txBody>
      </p:sp>
    </p:spTree>
    <p:extLst>
      <p:ext uri="{BB962C8B-B14F-4D97-AF65-F5344CB8AC3E}">
        <p14:creationId xmlns:p14="http://schemas.microsoft.com/office/powerpoint/2010/main" val="338714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shows the deprivation profiles of different territorial authorities, based on the New Zealand Index of Deprivation 2013. A total of 70% of the Hauraki population are living in either deprivation 4 or 5 quintiles. South Waikato and Waitomo follow with 68% of their population in NZDep 4 or 5. Thames-Coromandel and Hamilton are 59% and 51% respectively. However South Waikato has the highest percentage of people living in NZDep 5 – 51%.</a:t>
            </a:r>
            <a:endParaRPr lang="en-NZ"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hlinkClick r:id="rId3"/>
              </a:rPr>
              <a:t>http://www.ehinz.ac.nz/indicators/population-information/socioeconomic-deprivation-profile/</a:t>
            </a:r>
            <a:r>
              <a:rPr lang="en-AU" sz="1200" kern="1200" dirty="0">
                <a:solidFill>
                  <a:schemeClr val="tx1"/>
                </a:solidFill>
                <a:effectLst/>
                <a:latin typeface="+mn-lt"/>
                <a:ea typeface="+mn-ea"/>
                <a:cs typeface="+mn-cs"/>
              </a:rPr>
              <a:t> - data from Massey University – Environmental Health Indicators New Zealand</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7</a:t>
            </a:fld>
            <a:endParaRPr lang="en-NZ">
              <a:solidFill>
                <a:prstClr val="black"/>
              </a:solidFill>
            </a:endParaRPr>
          </a:p>
        </p:txBody>
      </p:sp>
    </p:spTree>
    <p:extLst>
      <p:ext uri="{BB962C8B-B14F-4D97-AF65-F5344CB8AC3E}">
        <p14:creationId xmlns:p14="http://schemas.microsoft.com/office/powerpoint/2010/main" val="425253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part of my report covers an analysis of the Waikato Councils using the Index of Multiple Deprivation.</a:t>
            </a:r>
            <a:endParaRPr lang="en-NZ"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8</a:t>
            </a:fld>
            <a:endParaRPr lang="en-NZ">
              <a:solidFill>
                <a:prstClr val="black"/>
              </a:solidFill>
            </a:endParaRPr>
          </a:p>
        </p:txBody>
      </p:sp>
    </p:spTree>
    <p:extLst>
      <p:ext uri="{BB962C8B-B14F-4D97-AF65-F5344CB8AC3E}">
        <p14:creationId xmlns:p14="http://schemas.microsoft.com/office/powerpoint/2010/main" val="89855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Each small area in a district has a different mix of each domain that makes up the overall IMD score.  </a:t>
            </a:r>
            <a:endParaRPr lang="en-AU" b="1" dirty="0"/>
          </a:p>
          <a:p>
            <a:r>
              <a:rPr lang="en-AU" b="1" dirty="0"/>
              <a:t>We know from literature that some measures</a:t>
            </a:r>
            <a:r>
              <a:rPr lang="en-AU" b="1" baseline="0" dirty="0"/>
              <a:t> are more strongly associated with deprivation/social position than others. Employment and Income are the most direct and strongest, while Access is about the distance to the 3 closest amenities of a particular type. </a:t>
            </a:r>
          </a:p>
          <a:p>
            <a:endParaRPr lang="en-AU" b="1" baseline="0" dirty="0"/>
          </a:p>
          <a:p>
            <a:endParaRPr lang="en-AU" b="1" baseline="0" dirty="0"/>
          </a:p>
        </p:txBody>
      </p:sp>
      <p:sp>
        <p:nvSpPr>
          <p:cNvPr id="4" name="Slide Number Placeholder 3"/>
          <p:cNvSpPr>
            <a:spLocks noGrp="1"/>
          </p:cNvSpPr>
          <p:nvPr>
            <p:ph type="sldNum" sz="quarter" idx="10"/>
          </p:nvPr>
        </p:nvSpPr>
        <p:spPr/>
        <p:txBody>
          <a:bodyPr/>
          <a:lstStyle/>
          <a:p>
            <a:fld id="{E2F0060C-E3B3-4662-B022-403AFA3E1FF1}" type="slidenum">
              <a:rPr lang="en-NZ" smtClean="0">
                <a:solidFill>
                  <a:prstClr val="black"/>
                </a:solidFill>
              </a:rPr>
              <a:pPr/>
              <a:t>9</a:t>
            </a:fld>
            <a:endParaRPr lang="en-NZ">
              <a:solidFill>
                <a:prstClr val="black"/>
              </a:solidFill>
            </a:endParaRPr>
          </a:p>
        </p:txBody>
      </p:sp>
    </p:spTree>
    <p:extLst>
      <p:ext uri="{BB962C8B-B14F-4D97-AF65-F5344CB8AC3E}">
        <p14:creationId xmlns:p14="http://schemas.microsoft.com/office/powerpoint/2010/main" val="237376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2184B0AD-33CC-1248-9C66-33F8FA96404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140495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184B0AD-33CC-1248-9C66-33F8FA96404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261036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184B0AD-33CC-1248-9C66-33F8FA96404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3079828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0F7674"/>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763590" y="1460082"/>
            <a:ext cx="8027984" cy="836561"/>
          </a:xfrm>
          <a:prstGeom prst="rect">
            <a:avLst/>
          </a:prstGeom>
        </p:spPr>
        <p:txBody>
          <a:bodyPr vert="horz"/>
          <a:lstStyle>
            <a:lvl1pPr algn="l">
              <a:defRPr sz="4000" b="1" i="0">
                <a:solidFill>
                  <a:srgbClr val="FFFFFF"/>
                </a:solidFill>
                <a:latin typeface="Verdana"/>
                <a:cs typeface="Verdana"/>
              </a:defRPr>
            </a:lvl1pPr>
          </a:lstStyle>
          <a:p>
            <a:r>
              <a:rPr lang="en-AU" dirty="0"/>
              <a:t>Headline (Verdana Bold)</a:t>
            </a:r>
            <a:endParaRPr lang="en-US" dirty="0"/>
          </a:p>
        </p:txBody>
      </p:sp>
      <p:sp>
        <p:nvSpPr>
          <p:cNvPr id="25" name="Text Placeholder 24"/>
          <p:cNvSpPr>
            <a:spLocks noGrp="1"/>
          </p:cNvSpPr>
          <p:nvPr>
            <p:ph type="body" sz="quarter" idx="10" hasCustomPrompt="1"/>
          </p:nvPr>
        </p:nvSpPr>
        <p:spPr>
          <a:xfrm>
            <a:off x="682629" y="2296643"/>
            <a:ext cx="8027987" cy="1056603"/>
          </a:xfrm>
          <a:prstGeom prst="rect">
            <a:avLst/>
          </a:prstGeom>
        </p:spPr>
        <p:txBody>
          <a:bodyPr vert="horz"/>
          <a:lstStyle>
            <a:lvl1pPr marL="0" indent="0">
              <a:buFontTx/>
              <a:buNone/>
              <a:defRPr sz="2400">
                <a:solidFill>
                  <a:schemeClr val="bg1"/>
                </a:solidFill>
                <a:latin typeface="Verdana"/>
              </a:defRPr>
            </a:lvl1pPr>
          </a:lstStyle>
          <a:p>
            <a:pPr lvl="0"/>
            <a:r>
              <a:rPr lang="en-AU" dirty="0"/>
              <a:t>Subheading (Verdana Regular)</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863" y="5634481"/>
            <a:ext cx="4872532" cy="713271"/>
          </a:xfrm>
          <a:prstGeom prst="rect">
            <a:avLst/>
          </a:prstGeom>
        </p:spPr>
      </p:pic>
      <p:sp>
        <p:nvSpPr>
          <p:cNvPr id="2" name="Date Placeholder 1"/>
          <p:cNvSpPr>
            <a:spLocks noGrp="1"/>
          </p:cNvSpPr>
          <p:nvPr>
            <p:ph type="dt" sz="half" idx="11"/>
          </p:nvPr>
        </p:nvSpPr>
        <p:spPr>
          <a:xfrm>
            <a:off x="5287551" y="360497"/>
            <a:ext cx="3423062" cy="441802"/>
          </a:xfrm>
        </p:spPr>
        <p:txBody>
          <a:bodyPr/>
          <a:lstStyle>
            <a:lvl1pPr>
              <a:defRPr sz="1400" b="0" i="0">
                <a:solidFill>
                  <a:schemeClr val="bg1"/>
                </a:solidFill>
                <a:latin typeface="Verdana"/>
                <a:cs typeface="Verdana"/>
              </a:defRPr>
            </a:lvl1pPr>
          </a:lstStyle>
          <a:p>
            <a:fld id="{43DC56B5-A700-544C-8720-C289028A981D}" type="datetime2">
              <a:rPr lang="en-NZ" smtClean="0"/>
              <a:pPr/>
              <a:t>Thursday, 15 March 2018</a:t>
            </a:fld>
            <a:endParaRPr lang="en-US" dirty="0"/>
          </a:p>
        </p:txBody>
      </p:sp>
      <p:sp>
        <p:nvSpPr>
          <p:cNvPr id="3" name="TextBox 2"/>
          <p:cNvSpPr txBox="1"/>
          <p:nvPr userDrawn="1"/>
        </p:nvSpPr>
        <p:spPr>
          <a:xfrm>
            <a:off x="1058361" y="173194"/>
            <a:ext cx="184666" cy="646331"/>
          </a:xfrm>
          <a:prstGeom prst="rect">
            <a:avLst/>
          </a:prstGeom>
        </p:spPr>
        <p:txBody>
          <a:bodyPr vert="horz" wrap="none" rtlCol="0">
            <a:spAutoFit/>
          </a:bodyPr>
          <a:lstStyle/>
          <a:p>
            <a:endParaRPr lang="en-US" sz="3600"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2835" y="5598894"/>
            <a:ext cx="2178739" cy="784444"/>
          </a:xfrm>
          <a:prstGeom prst="rect">
            <a:avLst/>
          </a:prstGeom>
        </p:spPr>
      </p:pic>
    </p:spTree>
    <p:extLst>
      <p:ext uri="{BB962C8B-B14F-4D97-AF65-F5344CB8AC3E}">
        <p14:creationId xmlns:p14="http://schemas.microsoft.com/office/powerpoint/2010/main" val="358068644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9" name="Title 8"/>
          <p:cNvSpPr>
            <a:spLocks noGrp="1"/>
          </p:cNvSpPr>
          <p:nvPr>
            <p:ph type="title" hasCustomPrompt="1"/>
          </p:nvPr>
        </p:nvSpPr>
        <p:spPr>
          <a:xfrm>
            <a:off x="677865" y="1777050"/>
            <a:ext cx="8027985" cy="717593"/>
          </a:xfrm>
          <a:prstGeom prst="rect">
            <a:avLst/>
          </a:prstGeom>
        </p:spPr>
        <p:txBody>
          <a:bodyPr vert="horz"/>
          <a:lstStyle>
            <a:lvl1pPr algn="l">
              <a:defRPr sz="4400" b="1" i="0">
                <a:solidFill>
                  <a:srgbClr val="009AC7"/>
                </a:solidFill>
                <a:latin typeface="Verdana"/>
                <a:cs typeface="Verdana"/>
              </a:defRPr>
            </a:lvl1pPr>
          </a:lstStyle>
          <a:p>
            <a:r>
              <a:rPr lang="en-AU" sz="3600" dirty="0">
                <a:solidFill>
                  <a:srgbClr val="009AC7"/>
                </a:solidFill>
              </a:rPr>
              <a:t>Headline (Verdana Bold)</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250713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5684463"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873413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A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5684463" y="2958265"/>
            <a:ext cx="3096000" cy="389973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84463" y="1245261"/>
            <a:ext cx="1439998" cy="11777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40465" y="1245261"/>
            <a:ext cx="1439998" cy="11777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702992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5684463"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84463"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40465"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032887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A Multiple pictures">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1" name="Picture Placeholder 8"/>
          <p:cNvSpPr>
            <a:spLocks noGrp="1"/>
          </p:cNvSpPr>
          <p:nvPr>
            <p:ph type="pic" sz="quarter" idx="11"/>
          </p:nvPr>
        </p:nvSpPr>
        <p:spPr>
          <a:xfrm>
            <a:off x="5684463"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93250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B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684463"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84463"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40465"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766469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a:t>
            </a:fld>
            <a:endParaRPr lang="en-US" dirty="0"/>
          </a:p>
        </p:txBody>
      </p:sp>
      <p:sp>
        <p:nvSpPr>
          <p:cNvPr id="9" name="Picture Placeholder 8"/>
          <p:cNvSpPr>
            <a:spLocks noGrp="1"/>
          </p:cNvSpPr>
          <p:nvPr>
            <p:ph type="pic" sz="quarter" idx="11"/>
          </p:nvPr>
        </p:nvSpPr>
        <p:spPr>
          <a:xfrm>
            <a:off x="660400" y="1245262"/>
            <a:ext cx="8120063"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Tree>
    <p:extLst>
      <p:ext uri="{BB962C8B-B14F-4D97-AF65-F5344CB8AC3E}">
        <p14:creationId xmlns:p14="http://schemas.microsoft.com/office/powerpoint/2010/main" val="133099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184B0AD-33CC-1248-9C66-33F8FA96404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241949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0" y="1245262"/>
            <a:ext cx="8120063" cy="4215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852516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0F7674"/>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hasCustomPrompt="1"/>
          </p:nvPr>
        </p:nvSpPr>
        <p:spPr>
          <a:xfrm>
            <a:off x="677863" y="2281237"/>
            <a:ext cx="8027987" cy="3179763"/>
          </a:xfrm>
          <a:prstGeom prst="rect">
            <a:avLst/>
          </a:prstGeom>
        </p:spPr>
        <p:txBody>
          <a:bodyPr vert="horz" anchor="b"/>
          <a:lstStyle>
            <a:lvl1pPr marL="0" indent="0">
              <a:buFontTx/>
              <a:buNone/>
              <a:defRPr sz="1800">
                <a:solidFill>
                  <a:schemeClr val="bg1"/>
                </a:solidFill>
                <a:latin typeface="Verdana"/>
              </a:defRPr>
            </a:lvl1pPr>
          </a:lstStyle>
          <a:p>
            <a:pPr lvl="0"/>
            <a:r>
              <a:rPr lang="en-AU" dirty="0"/>
              <a:t>Thank you</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7931" y="371543"/>
            <a:ext cx="4872532" cy="713271"/>
          </a:xfrm>
          <a:prstGeom prst="rect">
            <a:avLst/>
          </a:prstGeom>
        </p:spPr>
      </p:pic>
    </p:spTree>
    <p:extLst>
      <p:ext uri="{BB962C8B-B14F-4D97-AF65-F5344CB8AC3E}">
        <p14:creationId xmlns:p14="http://schemas.microsoft.com/office/powerpoint/2010/main" val="218936235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685800"/>
          </a:xfrm>
          <a:prstGeom prst="rect">
            <a:avLst/>
          </a:prstGeom>
        </p:spPr>
        <p:txBody>
          <a:bodyPr/>
          <a:lstStyle>
            <a:lvl1pPr>
              <a:defRPr b="1">
                <a:solidFill>
                  <a:srgbClr val="009AC7"/>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685800" y="2057400"/>
            <a:ext cx="7772400" cy="37338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58185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2184B0AD-33CC-1248-9C66-33F8FA96404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77424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2184B0AD-33CC-1248-9C66-33F8FA964048}"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100981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2184B0AD-33CC-1248-9C66-33F8FA964048}"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14992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2184B0AD-33CC-1248-9C66-33F8FA964048}"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287985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4B0AD-33CC-1248-9C66-33F8FA964048}"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262605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2184B0AD-33CC-1248-9C66-33F8FA964048}"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362980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2184B0AD-33CC-1248-9C66-33F8FA964048}"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4B5C5-C0DA-CE44-9CC0-2E82DCD7D233}" type="slidenum">
              <a:rPr lang="en-US" smtClean="0"/>
              <a:t>‹#›</a:t>
            </a:fld>
            <a:endParaRPr lang="en-US"/>
          </a:p>
        </p:txBody>
      </p:sp>
    </p:spTree>
    <p:extLst>
      <p:ext uri="{BB962C8B-B14F-4D97-AF65-F5344CB8AC3E}">
        <p14:creationId xmlns:p14="http://schemas.microsoft.com/office/powerpoint/2010/main" val="83789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4B0AD-33CC-1248-9C66-33F8FA964048}" type="datetimeFigureOut">
              <a:rPr lang="en-US" smtClean="0"/>
              <a:t>3/15/2018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4B5C5-C0DA-CE44-9CC0-2E82DCD7D233}" type="slidenum">
              <a:rPr lang="en-US" smtClean="0"/>
              <a:t>‹#›</a:t>
            </a:fld>
            <a:endParaRPr lang="en-US"/>
          </a:p>
        </p:txBody>
      </p:sp>
    </p:spTree>
    <p:extLst>
      <p:ext uri="{BB962C8B-B14F-4D97-AF65-F5344CB8AC3E}">
        <p14:creationId xmlns:p14="http://schemas.microsoft.com/office/powerpoint/2010/main" val="3499187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03563" y="357188"/>
            <a:ext cx="4176900" cy="612000"/>
          </a:xfrm>
          <a:prstGeom prst="rect">
            <a:avLst/>
          </a:prstGeom>
        </p:spPr>
      </p:pic>
      <p:sp>
        <p:nvSpPr>
          <p:cNvPr id="11" name="TextBox 10"/>
          <p:cNvSpPr txBox="1"/>
          <p:nvPr userDrawn="1"/>
        </p:nvSpPr>
        <p:spPr>
          <a:xfrm>
            <a:off x="9919969" y="1758348"/>
            <a:ext cx="914400" cy="914400"/>
          </a:xfrm>
          <a:prstGeom prst="rect">
            <a:avLst/>
          </a:prstGeom>
        </p:spPr>
        <p:txBody>
          <a:bodyPr wrap="none" rtlCol="0" anchor="t">
            <a:normAutofit/>
          </a:bodyPr>
          <a:lstStyle/>
          <a:p>
            <a:endParaRPr lang="en-US" dirty="0" err="1"/>
          </a:p>
        </p:txBody>
      </p:sp>
      <p:sp>
        <p:nvSpPr>
          <p:cNvPr id="2" name="Slide Number Placeholder 1"/>
          <p:cNvSpPr>
            <a:spLocks noGrp="1"/>
          </p:cNvSpPr>
          <p:nvPr>
            <p:ph type="sldNum" sz="quarter" idx="4"/>
          </p:nvPr>
        </p:nvSpPr>
        <p:spPr>
          <a:xfrm>
            <a:off x="660400" y="6383338"/>
            <a:ext cx="642730" cy="474662"/>
          </a:xfrm>
          <a:prstGeom prst="rect">
            <a:avLst/>
          </a:prstGeom>
        </p:spPr>
        <p:txBody>
          <a:bodyPr vert="horz" lIns="91440" tIns="45720" rIns="91440" bIns="45720" rtlCol="0" anchor="t"/>
          <a:lstStyle>
            <a:lvl1pPr algn="l">
              <a:defRPr sz="1000" b="0" i="0">
                <a:solidFill>
                  <a:srgbClr val="009AC7"/>
                </a:solidFill>
                <a:latin typeface="Verdana"/>
                <a:cs typeface="Verdana"/>
              </a:defRPr>
            </a:lvl1pPr>
          </a:lstStyle>
          <a:p>
            <a:fld id="{218B9C4F-B695-C54C-924B-61748EE6A7C5}" type="slidenum">
              <a:rPr lang="en-US" smtClean="0"/>
              <a:pPr/>
              <a:t>‹#›</a:t>
            </a:fld>
            <a:endParaRPr lang="en-US" dirty="0"/>
          </a:p>
        </p:txBody>
      </p:sp>
      <p:sp>
        <p:nvSpPr>
          <p:cNvPr id="3" name="Date Placeholder 2"/>
          <p:cNvSpPr>
            <a:spLocks noGrp="1"/>
          </p:cNvSpPr>
          <p:nvPr>
            <p:ph type="dt" sz="half" idx="2"/>
          </p:nvPr>
        </p:nvSpPr>
        <p:spPr>
          <a:xfrm>
            <a:off x="6727825" y="63833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C56B5-A700-544C-8720-C289028A981D}" type="datetime2">
              <a:rPr lang="en-NZ" smtClean="0"/>
              <a:pPr/>
              <a:t>Thursday, 15 March 2018</a:t>
            </a:fld>
            <a:endParaRPr lang="en-US" dirty="0"/>
          </a:p>
        </p:txBody>
      </p:sp>
    </p:spTree>
    <p:extLst>
      <p:ext uri="{BB962C8B-B14F-4D97-AF65-F5344CB8AC3E}">
        <p14:creationId xmlns:p14="http://schemas.microsoft.com/office/powerpoint/2010/main" val="2705702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582" y="1"/>
            <a:ext cx="2724727" cy="6311152"/>
          </a:xfrm>
        </p:spPr>
        <p:txBody>
          <a:bodyPr>
            <a:noAutofit/>
          </a:bodyPr>
          <a:lstStyle/>
          <a:p>
            <a:pPr algn="l"/>
            <a:r>
              <a:rPr lang="en-NZ" sz="2000" dirty="0"/>
              <a:t>Using the Index of Multiple Deprivation (IMD) to understand the drivers of deprivation in your district</a:t>
            </a:r>
            <a:br>
              <a:rPr lang="en-NZ" sz="2000" dirty="0"/>
            </a:br>
            <a:br>
              <a:rPr lang="en-NZ" sz="3600" dirty="0"/>
            </a:br>
            <a:br>
              <a:rPr lang="en-NZ" sz="3600" dirty="0"/>
            </a:br>
            <a:r>
              <a:rPr lang="en-NZ" sz="1400" dirty="0"/>
              <a:t>Presentation to Waikato Strategic Planners Network</a:t>
            </a:r>
            <a:br>
              <a:rPr lang="en-NZ" sz="1400" dirty="0"/>
            </a:br>
            <a:br>
              <a:rPr lang="en-NZ" sz="1400" dirty="0"/>
            </a:br>
            <a:r>
              <a:rPr lang="en-NZ" sz="1400" dirty="0"/>
              <a:t>Rachael McMillan – Waikato Plan Programme Manager and Associate Professor Daniel Exeter</a:t>
            </a:r>
            <a:br>
              <a:rPr lang="en-NZ" sz="1400" dirty="0"/>
            </a:br>
            <a:br>
              <a:rPr lang="en-NZ" sz="1400" dirty="0"/>
            </a:br>
            <a:r>
              <a:rPr lang="en-NZ" sz="1400" dirty="0"/>
              <a:t>Friday 9 March 2018</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985"/>
          <a:stretch/>
        </p:blipFill>
        <p:spPr bwMode="auto">
          <a:xfrm>
            <a:off x="3546763" y="1191"/>
            <a:ext cx="5597235" cy="6856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156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Waikato Councils comparison</a:t>
            </a:r>
            <a:endParaRPr lang="en-NZ" sz="4000" dirty="0">
              <a:solidFill>
                <a:srgbClr val="2FACC1"/>
              </a:solidFill>
              <a:latin typeface="Arial"/>
              <a:cs typeface="Arial"/>
            </a:endParaRPr>
          </a:p>
        </p:txBody>
      </p:sp>
      <p:pic>
        <p:nvPicPr>
          <p:cNvPr id="3" name="Picture 2">
            <a:extLst>
              <a:ext uri="{FF2B5EF4-FFF2-40B4-BE49-F238E27FC236}">
                <a16:creationId xmlns:a16="http://schemas.microsoft.com/office/drawing/2014/main" id="{02560A14-83CC-4434-97FE-A3CF7C584084}"/>
              </a:ext>
            </a:extLst>
          </p:cNvPr>
          <p:cNvPicPr>
            <a:picLocks noChangeAspect="1"/>
          </p:cNvPicPr>
          <p:nvPr/>
        </p:nvPicPr>
        <p:blipFill>
          <a:blip r:embed="rId5"/>
          <a:stretch>
            <a:fillRect/>
          </a:stretch>
        </p:blipFill>
        <p:spPr>
          <a:xfrm>
            <a:off x="0" y="69704"/>
            <a:ext cx="9144000" cy="6096000"/>
          </a:xfrm>
          <a:prstGeom prst="rect">
            <a:avLst/>
          </a:prstGeom>
        </p:spPr>
      </p:pic>
    </p:spTree>
    <p:extLst>
      <p:ext uri="{BB962C8B-B14F-4D97-AF65-F5344CB8AC3E}">
        <p14:creationId xmlns:p14="http://schemas.microsoft.com/office/powerpoint/2010/main" val="298667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Employment domain</a:t>
            </a:r>
            <a:endParaRPr lang="en-NZ" sz="4000" dirty="0">
              <a:solidFill>
                <a:srgbClr val="2FACC1"/>
              </a:solidFill>
              <a:latin typeface="Arial"/>
              <a:cs typeface="Arial"/>
            </a:endParaRPr>
          </a:p>
        </p:txBody>
      </p:sp>
      <p:sp>
        <p:nvSpPr>
          <p:cNvPr id="2" name="Rectangle 1">
            <a:extLst>
              <a:ext uri="{FF2B5EF4-FFF2-40B4-BE49-F238E27FC236}">
                <a16:creationId xmlns:a16="http://schemas.microsoft.com/office/drawing/2014/main" id="{796FDA8F-C426-4012-B169-A60506D9FF70}"/>
              </a:ext>
            </a:extLst>
          </p:cNvPr>
          <p:cNvSpPr>
            <a:spLocks noChangeArrowheads="1"/>
          </p:cNvSpPr>
          <p:nvPr/>
        </p:nvSpPr>
        <p:spPr bwMode="auto">
          <a:xfrm>
            <a:off x="468000" y="1650545"/>
            <a:ext cx="68093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200" b="1" i="0" u="none" strike="noStrike" cap="none" normalizeH="0" baseline="0" dirty="0">
                <a:ln>
                  <a:noFill/>
                </a:ln>
                <a:solidFill>
                  <a:srgbClr val="20285C"/>
                </a:solidFill>
                <a:effectLst/>
                <a:latin typeface="Arial" panose="020B0604020202020204" pitchFamily="34" charset="0"/>
                <a:ea typeface="Times New Roman" panose="02020603050405020304" pitchFamily="18" charset="0"/>
                <a:cs typeface="Arial" panose="020B0604020202020204" pitchFamily="34" charset="0"/>
              </a:rPr>
              <a:t>Percentage of total district population that live in areas that are Q5 for employment - 2013</a:t>
            </a:r>
            <a:endParaRPr kumimoji="0" lang="en-NZ"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8" name="Chart 7">
            <a:extLst>
              <a:ext uri="{FF2B5EF4-FFF2-40B4-BE49-F238E27FC236}">
                <a16:creationId xmlns:a16="http://schemas.microsoft.com/office/drawing/2014/main" id="{29450985-B92F-44AC-8350-6A3B8C5229F6}"/>
              </a:ext>
            </a:extLst>
          </p:cNvPr>
          <p:cNvGraphicFramePr/>
          <p:nvPr>
            <p:extLst>
              <p:ext uri="{D42A27DB-BD31-4B8C-83A1-F6EECF244321}">
                <p14:modId xmlns:p14="http://schemas.microsoft.com/office/powerpoint/2010/main" val="1708028617"/>
              </p:ext>
            </p:extLst>
          </p:nvPr>
        </p:nvGraphicFramePr>
        <p:xfrm>
          <a:off x="340468" y="2033091"/>
          <a:ext cx="7889132" cy="38521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3199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Income domain</a:t>
            </a:r>
            <a:endParaRPr lang="en-NZ" sz="4000" dirty="0">
              <a:solidFill>
                <a:srgbClr val="2FACC1"/>
              </a:solidFill>
              <a:latin typeface="Arial"/>
              <a:cs typeface="Arial"/>
            </a:endParaRPr>
          </a:p>
        </p:txBody>
      </p:sp>
      <p:sp>
        <p:nvSpPr>
          <p:cNvPr id="2" name="Rectangle 1">
            <a:extLst>
              <a:ext uri="{FF2B5EF4-FFF2-40B4-BE49-F238E27FC236}">
                <a16:creationId xmlns:a16="http://schemas.microsoft.com/office/drawing/2014/main" id="{5A2A7596-EFAA-4838-A978-AD6E469DCE35}"/>
              </a:ext>
            </a:extLst>
          </p:cNvPr>
          <p:cNvSpPr/>
          <p:nvPr/>
        </p:nvSpPr>
        <p:spPr>
          <a:xfrm>
            <a:off x="468000" y="1536290"/>
            <a:ext cx="6633191" cy="276999"/>
          </a:xfrm>
          <a:prstGeom prst="rect">
            <a:avLst/>
          </a:prstGeom>
        </p:spPr>
        <p:txBody>
          <a:bodyPr wrap="square">
            <a:spAutoFit/>
          </a:bodyPr>
          <a:lstStyle/>
          <a:p>
            <a:pPr>
              <a:spcAft>
                <a:spcPts val="600"/>
              </a:spcAft>
            </a:pPr>
            <a:r>
              <a:rPr lang="en-NZ" sz="1200" b="1" dirty="0">
                <a:solidFill>
                  <a:srgbClr val="20285C"/>
                </a:solidFill>
                <a:latin typeface="Arial" panose="020B0604020202020204" pitchFamily="34" charset="0"/>
                <a:ea typeface="Times New Roman" panose="02020603050405020304" pitchFamily="18" charset="0"/>
                <a:cs typeface="Times New Roman" panose="02020603050405020304" pitchFamily="18" charset="0"/>
              </a:rPr>
              <a:t>Percentage of total district population that live in areas that are Q5 for income - 2013</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763BDFDC-368C-4D2B-B576-B1A04DBBC3BF}"/>
              </a:ext>
            </a:extLst>
          </p:cNvPr>
          <p:cNvGraphicFramePr/>
          <p:nvPr>
            <p:extLst>
              <p:ext uri="{D42A27DB-BD31-4B8C-83A1-F6EECF244321}">
                <p14:modId xmlns:p14="http://schemas.microsoft.com/office/powerpoint/2010/main" val="3481633714"/>
              </p:ext>
            </p:extLst>
          </p:nvPr>
        </p:nvGraphicFramePr>
        <p:xfrm>
          <a:off x="639999" y="2062264"/>
          <a:ext cx="7472870" cy="39591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665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Health domain</a:t>
            </a:r>
            <a:endParaRPr lang="en-NZ" sz="4000" dirty="0">
              <a:solidFill>
                <a:srgbClr val="2FACC1"/>
              </a:solidFill>
              <a:latin typeface="Arial"/>
              <a:cs typeface="Arial"/>
            </a:endParaRPr>
          </a:p>
        </p:txBody>
      </p:sp>
      <p:sp>
        <p:nvSpPr>
          <p:cNvPr id="2" name="Rectangle 1">
            <a:extLst>
              <a:ext uri="{FF2B5EF4-FFF2-40B4-BE49-F238E27FC236}">
                <a16:creationId xmlns:a16="http://schemas.microsoft.com/office/drawing/2014/main" id="{40AC5FD6-6D74-426E-A0FC-731F64130398}"/>
              </a:ext>
            </a:extLst>
          </p:cNvPr>
          <p:cNvSpPr/>
          <p:nvPr/>
        </p:nvSpPr>
        <p:spPr>
          <a:xfrm>
            <a:off x="467999" y="1185335"/>
            <a:ext cx="6633191" cy="276999"/>
          </a:xfrm>
          <a:prstGeom prst="rect">
            <a:avLst/>
          </a:prstGeom>
        </p:spPr>
        <p:txBody>
          <a:bodyPr wrap="square">
            <a:spAutoFit/>
          </a:bodyPr>
          <a:lstStyle/>
          <a:p>
            <a:pPr>
              <a:spcAft>
                <a:spcPts val="600"/>
              </a:spcAft>
            </a:pPr>
            <a:r>
              <a:rPr lang="en-NZ" sz="1200" b="1" dirty="0">
                <a:solidFill>
                  <a:srgbClr val="20285C"/>
                </a:solidFill>
                <a:latin typeface="Arial" panose="020B0604020202020204" pitchFamily="34" charset="0"/>
                <a:ea typeface="Times New Roman" panose="02020603050405020304" pitchFamily="18" charset="0"/>
                <a:cs typeface="Times New Roman" panose="02020603050405020304" pitchFamily="18" charset="0"/>
              </a:rPr>
              <a:t>Percentage of total district population that live in areas that are Q5 for health - 2013</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0B98BC3B-E0DB-459B-A2E0-98141CA3615A}"/>
              </a:ext>
            </a:extLst>
          </p:cNvPr>
          <p:cNvGraphicFramePr/>
          <p:nvPr>
            <p:extLst>
              <p:ext uri="{D42A27DB-BD31-4B8C-83A1-F6EECF244321}">
                <p14:modId xmlns:p14="http://schemas.microsoft.com/office/powerpoint/2010/main" val="4126534912"/>
              </p:ext>
            </p:extLst>
          </p:nvPr>
        </p:nvGraphicFramePr>
        <p:xfrm>
          <a:off x="379373" y="1935804"/>
          <a:ext cx="7694578" cy="38813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196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Crime domain</a:t>
            </a:r>
            <a:endParaRPr lang="en-NZ" sz="4000" dirty="0">
              <a:solidFill>
                <a:srgbClr val="2FACC1"/>
              </a:solidFill>
              <a:latin typeface="Arial"/>
              <a:cs typeface="Arial"/>
            </a:endParaRPr>
          </a:p>
        </p:txBody>
      </p:sp>
      <p:sp>
        <p:nvSpPr>
          <p:cNvPr id="2" name="Rectangle 1">
            <a:extLst>
              <a:ext uri="{FF2B5EF4-FFF2-40B4-BE49-F238E27FC236}">
                <a16:creationId xmlns:a16="http://schemas.microsoft.com/office/drawing/2014/main" id="{4246267B-F2EC-4F06-8ED6-9EEF85A57D8D}"/>
              </a:ext>
            </a:extLst>
          </p:cNvPr>
          <p:cNvSpPr/>
          <p:nvPr/>
        </p:nvSpPr>
        <p:spPr>
          <a:xfrm>
            <a:off x="468000" y="1256500"/>
            <a:ext cx="6361889" cy="276999"/>
          </a:xfrm>
          <a:prstGeom prst="rect">
            <a:avLst/>
          </a:prstGeom>
        </p:spPr>
        <p:txBody>
          <a:bodyPr wrap="square">
            <a:spAutoFit/>
          </a:bodyPr>
          <a:lstStyle/>
          <a:p>
            <a:r>
              <a:rPr lang="en-NZ" sz="1200" b="1" dirty="0">
                <a:solidFill>
                  <a:srgbClr val="20285C"/>
                </a:solidFill>
                <a:latin typeface="Arial" panose="020B0604020202020204" pitchFamily="34" charset="0"/>
                <a:ea typeface="Times New Roman" panose="02020603050405020304" pitchFamily="18" charset="0"/>
                <a:cs typeface="Times New Roman" panose="02020603050405020304" pitchFamily="18" charset="0"/>
              </a:rPr>
              <a:t>Percentage of total district population that live in areas that are Q5 for crime - 2013</a:t>
            </a:r>
            <a:endParaRPr lang="en-NZ" sz="1200" dirty="0"/>
          </a:p>
        </p:txBody>
      </p:sp>
      <p:graphicFrame>
        <p:nvGraphicFramePr>
          <p:cNvPr id="8" name="Chart 7">
            <a:extLst>
              <a:ext uri="{FF2B5EF4-FFF2-40B4-BE49-F238E27FC236}">
                <a16:creationId xmlns:a16="http://schemas.microsoft.com/office/drawing/2014/main" id="{C6B71192-48ED-433B-A92E-A31B938B0408}"/>
              </a:ext>
            </a:extLst>
          </p:cNvPr>
          <p:cNvGraphicFramePr/>
          <p:nvPr>
            <p:extLst>
              <p:ext uri="{D42A27DB-BD31-4B8C-83A1-F6EECF244321}">
                <p14:modId xmlns:p14="http://schemas.microsoft.com/office/powerpoint/2010/main" val="1472850491"/>
              </p:ext>
            </p:extLst>
          </p:nvPr>
        </p:nvGraphicFramePr>
        <p:xfrm>
          <a:off x="330731" y="1714499"/>
          <a:ext cx="7354111" cy="41804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757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Housing domain</a:t>
            </a:r>
            <a:endParaRPr lang="en-NZ" sz="4000" dirty="0">
              <a:solidFill>
                <a:srgbClr val="2FACC1"/>
              </a:solidFill>
              <a:latin typeface="Arial"/>
              <a:cs typeface="Arial"/>
            </a:endParaRPr>
          </a:p>
        </p:txBody>
      </p:sp>
      <p:sp>
        <p:nvSpPr>
          <p:cNvPr id="2" name="Rectangle 1">
            <a:extLst>
              <a:ext uri="{FF2B5EF4-FFF2-40B4-BE49-F238E27FC236}">
                <a16:creationId xmlns:a16="http://schemas.microsoft.com/office/drawing/2014/main" id="{FF6B4C86-0BCE-42F8-9198-C432A4CB04F2}"/>
              </a:ext>
            </a:extLst>
          </p:cNvPr>
          <p:cNvSpPr/>
          <p:nvPr/>
        </p:nvSpPr>
        <p:spPr>
          <a:xfrm>
            <a:off x="468000" y="1195461"/>
            <a:ext cx="6458094" cy="276999"/>
          </a:xfrm>
          <a:prstGeom prst="rect">
            <a:avLst/>
          </a:prstGeom>
        </p:spPr>
        <p:txBody>
          <a:bodyPr wrap="square">
            <a:spAutoFit/>
          </a:bodyPr>
          <a:lstStyle/>
          <a:p>
            <a:pPr>
              <a:spcAft>
                <a:spcPts val="600"/>
              </a:spcAft>
            </a:pPr>
            <a:r>
              <a:rPr lang="en-NZ" sz="1200" b="1" dirty="0">
                <a:solidFill>
                  <a:srgbClr val="20285C"/>
                </a:solidFill>
                <a:latin typeface="Arial" panose="020B0604020202020204" pitchFamily="34" charset="0"/>
                <a:ea typeface="Times New Roman" panose="02020603050405020304" pitchFamily="18" charset="0"/>
                <a:cs typeface="Times New Roman" panose="02020603050405020304" pitchFamily="18" charset="0"/>
              </a:rPr>
              <a:t>Percentage of total district population that live in areas that are Q5 for housing - 2013</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2032058A-06FD-4909-8009-11BB45BDCCE3}"/>
              </a:ext>
            </a:extLst>
          </p:cNvPr>
          <p:cNvGraphicFramePr/>
          <p:nvPr>
            <p:extLst>
              <p:ext uri="{D42A27DB-BD31-4B8C-83A1-F6EECF244321}">
                <p14:modId xmlns:p14="http://schemas.microsoft.com/office/powerpoint/2010/main" val="516477654"/>
              </p:ext>
            </p:extLst>
          </p:nvPr>
        </p:nvGraphicFramePr>
        <p:xfrm>
          <a:off x="468000" y="1933293"/>
          <a:ext cx="7712962" cy="39422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085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Education domain</a:t>
            </a:r>
            <a:endParaRPr lang="en-NZ" sz="4000" dirty="0">
              <a:solidFill>
                <a:srgbClr val="2FACC1"/>
              </a:solidFill>
              <a:latin typeface="Arial"/>
              <a:cs typeface="Arial"/>
            </a:endParaRPr>
          </a:p>
        </p:txBody>
      </p:sp>
      <p:sp>
        <p:nvSpPr>
          <p:cNvPr id="2" name="Rectangle 1">
            <a:extLst>
              <a:ext uri="{FF2B5EF4-FFF2-40B4-BE49-F238E27FC236}">
                <a16:creationId xmlns:a16="http://schemas.microsoft.com/office/drawing/2014/main" id="{40AC5FD6-6D74-426E-A0FC-731F64130398}"/>
              </a:ext>
            </a:extLst>
          </p:cNvPr>
          <p:cNvSpPr/>
          <p:nvPr/>
        </p:nvSpPr>
        <p:spPr>
          <a:xfrm>
            <a:off x="467999" y="1185335"/>
            <a:ext cx="6633191" cy="276999"/>
          </a:xfrm>
          <a:prstGeom prst="rect">
            <a:avLst/>
          </a:prstGeom>
        </p:spPr>
        <p:txBody>
          <a:bodyPr wrap="square">
            <a:spAutoFit/>
          </a:bodyPr>
          <a:lstStyle/>
          <a:p>
            <a:pPr>
              <a:spcAft>
                <a:spcPts val="600"/>
              </a:spcAft>
            </a:pPr>
            <a:r>
              <a:rPr lang="en-NZ" sz="1200" b="1" dirty="0">
                <a:solidFill>
                  <a:srgbClr val="20285C"/>
                </a:solidFill>
                <a:latin typeface="Arial" panose="020B0604020202020204" pitchFamily="34" charset="0"/>
                <a:ea typeface="Times New Roman" panose="02020603050405020304" pitchFamily="18" charset="0"/>
                <a:cs typeface="Times New Roman" panose="02020603050405020304" pitchFamily="18" charset="0"/>
              </a:rPr>
              <a:t>Percentage of total district population that live in areas that are Q5 for education - 2013</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78A0C0E3-574B-41B0-8F8D-18A4F02C3261}"/>
              </a:ext>
            </a:extLst>
          </p:cNvPr>
          <p:cNvGraphicFramePr/>
          <p:nvPr>
            <p:extLst>
              <p:ext uri="{D42A27DB-BD31-4B8C-83A1-F6EECF244321}">
                <p14:modId xmlns:p14="http://schemas.microsoft.com/office/powerpoint/2010/main" val="760794347"/>
              </p:ext>
            </p:extLst>
          </p:nvPr>
        </p:nvGraphicFramePr>
        <p:xfrm>
          <a:off x="331807" y="1646999"/>
          <a:ext cx="7372495" cy="42187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99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Council example</a:t>
            </a:r>
            <a:endParaRPr lang="en-NZ" sz="4000" dirty="0">
              <a:solidFill>
                <a:srgbClr val="2FACC1"/>
              </a:solidFill>
              <a:latin typeface="Arial"/>
              <a:cs typeface="Arial"/>
            </a:endParaRPr>
          </a:p>
        </p:txBody>
      </p:sp>
      <p:graphicFrame>
        <p:nvGraphicFramePr>
          <p:cNvPr id="8" name="Chart 7">
            <a:extLst>
              <a:ext uri="{FF2B5EF4-FFF2-40B4-BE49-F238E27FC236}">
                <a16:creationId xmlns:a16="http://schemas.microsoft.com/office/drawing/2014/main" id="{3380AC58-A210-4919-A359-586CED4A8A7C}"/>
              </a:ext>
            </a:extLst>
          </p:cNvPr>
          <p:cNvGraphicFramePr/>
          <p:nvPr>
            <p:extLst>
              <p:ext uri="{D42A27DB-BD31-4B8C-83A1-F6EECF244321}">
                <p14:modId xmlns:p14="http://schemas.microsoft.com/office/powerpoint/2010/main" val="1284972288"/>
              </p:ext>
            </p:extLst>
          </p:nvPr>
        </p:nvGraphicFramePr>
        <p:xfrm>
          <a:off x="468001" y="1647000"/>
          <a:ext cx="7002842" cy="41312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85369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Data zone example</a:t>
            </a:r>
            <a:endParaRPr lang="en-NZ" sz="4000" dirty="0">
              <a:solidFill>
                <a:srgbClr val="2FACC1"/>
              </a:solidFill>
              <a:latin typeface="Arial"/>
              <a:cs typeface="Arial"/>
            </a:endParaRPr>
          </a:p>
        </p:txBody>
      </p:sp>
      <p:pic>
        <p:nvPicPr>
          <p:cNvPr id="2" name="Picture 1">
            <a:extLst>
              <a:ext uri="{FF2B5EF4-FFF2-40B4-BE49-F238E27FC236}">
                <a16:creationId xmlns:a16="http://schemas.microsoft.com/office/drawing/2014/main" id="{7A4FD2F8-0FD0-4B29-AECB-319605F5E939}"/>
              </a:ext>
            </a:extLst>
          </p:cNvPr>
          <p:cNvPicPr>
            <a:picLocks noChangeAspect="1"/>
          </p:cNvPicPr>
          <p:nvPr/>
        </p:nvPicPr>
        <p:blipFill rotWithShape="1">
          <a:blip r:embed="rId5"/>
          <a:srcRect t="9981"/>
          <a:stretch/>
        </p:blipFill>
        <p:spPr>
          <a:xfrm>
            <a:off x="0" y="1233376"/>
            <a:ext cx="9144000" cy="4938823"/>
          </a:xfrm>
          <a:prstGeom prst="rect">
            <a:avLst/>
          </a:prstGeom>
        </p:spPr>
      </p:pic>
      <p:pic>
        <p:nvPicPr>
          <p:cNvPr id="3" name="Picture 2">
            <a:extLst>
              <a:ext uri="{FF2B5EF4-FFF2-40B4-BE49-F238E27FC236}">
                <a16:creationId xmlns:a16="http://schemas.microsoft.com/office/drawing/2014/main" id="{D9CDDD5C-97F5-43FF-BB0E-09B79EA56FD4}"/>
              </a:ext>
            </a:extLst>
          </p:cNvPr>
          <p:cNvPicPr>
            <a:picLocks noChangeAspect="1"/>
          </p:cNvPicPr>
          <p:nvPr/>
        </p:nvPicPr>
        <p:blipFill rotWithShape="1">
          <a:blip r:embed="rId6"/>
          <a:srcRect t="9981"/>
          <a:stretch/>
        </p:blipFill>
        <p:spPr>
          <a:xfrm>
            <a:off x="0" y="1233376"/>
            <a:ext cx="9144000" cy="4938824"/>
          </a:xfrm>
          <a:prstGeom prst="rect">
            <a:avLst/>
          </a:prstGeom>
        </p:spPr>
      </p:pic>
    </p:spTree>
    <p:extLst>
      <p:ext uri="{BB962C8B-B14F-4D97-AF65-F5344CB8AC3E}">
        <p14:creationId xmlns:p14="http://schemas.microsoft.com/office/powerpoint/2010/main" val="135057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Deprivation Report Summary</a:t>
            </a:r>
            <a:endParaRPr lang="en-NZ" sz="4000" dirty="0">
              <a:solidFill>
                <a:srgbClr val="2FACC1"/>
              </a:solidFill>
              <a:latin typeface="Arial"/>
              <a:cs typeface="Arial"/>
            </a:endParaRPr>
          </a:p>
        </p:txBody>
      </p:sp>
      <p:sp>
        <p:nvSpPr>
          <p:cNvPr id="9" name="Content Placeholder 2"/>
          <p:cNvSpPr txBox="1">
            <a:spLocks/>
          </p:cNvSpPr>
          <p:nvPr/>
        </p:nvSpPr>
        <p:spPr>
          <a:xfrm>
            <a:off x="345615" y="2247089"/>
            <a:ext cx="8408092" cy="377923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13" lvl="0" indent="-265113" defTabSz="457200">
              <a:lnSpc>
                <a:spcPct val="150000"/>
              </a:lnSpc>
              <a:spcBef>
                <a:spcPts val="0"/>
              </a:spcBef>
              <a:spcAft>
                <a:spcPts val="1200"/>
              </a:spcAft>
              <a:buFont typeface="Wingdings" panose="05000000000000000000" pitchFamily="2" charset="2"/>
              <a:buChar char="Ø"/>
              <a:defRPr lang="en-NZ" altLang="en-US"/>
            </a:pPr>
            <a:r>
              <a:rPr lang="en-US" sz="2200" dirty="0"/>
              <a:t>No two communities are the same</a:t>
            </a:r>
          </a:p>
          <a:p>
            <a:pPr marL="265113" lvl="0" indent="-265113" defTabSz="457200">
              <a:lnSpc>
                <a:spcPct val="150000"/>
              </a:lnSpc>
              <a:spcBef>
                <a:spcPts val="0"/>
              </a:spcBef>
              <a:spcAft>
                <a:spcPts val="1200"/>
              </a:spcAft>
              <a:buFont typeface="Wingdings" panose="05000000000000000000" pitchFamily="2" charset="2"/>
              <a:buChar char="Ø"/>
              <a:defRPr lang="en-NZ" altLang="en-US"/>
            </a:pPr>
            <a:r>
              <a:rPr lang="en-US" sz="2200" dirty="0"/>
              <a:t>It is simplistic to assess deprivation at a regional level</a:t>
            </a:r>
          </a:p>
          <a:p>
            <a:pPr marL="265113" lvl="0" indent="-265113" defTabSz="457200">
              <a:lnSpc>
                <a:spcPct val="150000"/>
              </a:lnSpc>
              <a:spcBef>
                <a:spcPts val="0"/>
              </a:spcBef>
              <a:spcAft>
                <a:spcPts val="1200"/>
              </a:spcAft>
              <a:buFont typeface="Wingdings" panose="05000000000000000000" pitchFamily="2" charset="2"/>
              <a:buChar char="Ø"/>
              <a:defRPr lang="en-NZ" altLang="en-US"/>
            </a:pPr>
            <a:r>
              <a:rPr lang="en-US" sz="2200" dirty="0"/>
              <a:t>Each data zone has a different mix of drivers across each district</a:t>
            </a:r>
          </a:p>
          <a:p>
            <a:pPr marL="265113" lvl="0" indent="-265113" defTabSz="457200">
              <a:lnSpc>
                <a:spcPct val="150000"/>
              </a:lnSpc>
              <a:spcBef>
                <a:spcPts val="0"/>
              </a:spcBef>
              <a:spcAft>
                <a:spcPts val="1200"/>
              </a:spcAft>
              <a:buFont typeface="Wingdings" panose="05000000000000000000" pitchFamily="2" charset="2"/>
              <a:buChar char="Ø"/>
              <a:defRPr lang="en-NZ" altLang="en-US"/>
            </a:pPr>
            <a:r>
              <a:rPr lang="en-US" sz="2200" dirty="0"/>
              <a:t>Policy implications for considering use of place based versus blanket policies to improve social outcomes</a:t>
            </a:r>
          </a:p>
          <a:p>
            <a:pPr marL="265113" lvl="0" indent="-265113" defTabSz="457200">
              <a:lnSpc>
                <a:spcPct val="150000"/>
              </a:lnSpc>
              <a:spcBef>
                <a:spcPts val="0"/>
              </a:spcBef>
              <a:spcAft>
                <a:spcPts val="1200"/>
              </a:spcAft>
              <a:buFont typeface="Wingdings" panose="05000000000000000000" pitchFamily="2" charset="2"/>
              <a:buChar char="Ø"/>
              <a:defRPr lang="en-NZ" altLang="en-US"/>
            </a:pPr>
            <a:r>
              <a:rPr lang="en-US" sz="2200" dirty="0"/>
              <a:t>Waikato Plan deprivation report to be </a:t>
            </a:r>
            <a:r>
              <a:rPr lang="en-US" sz="2200" dirty="0" err="1"/>
              <a:t>finalised</a:t>
            </a:r>
            <a:r>
              <a:rPr lang="en-US" sz="2200" dirty="0"/>
              <a:t> and sent out with specific council reports from the IMD team </a:t>
            </a:r>
          </a:p>
          <a:p>
            <a:pPr marL="0" lvl="0" indent="0" defTabSz="457200">
              <a:lnSpc>
                <a:spcPct val="150000"/>
              </a:lnSpc>
              <a:spcBef>
                <a:spcPts val="0"/>
              </a:spcBef>
              <a:spcAft>
                <a:spcPts val="1200"/>
              </a:spcAft>
              <a:buNone/>
              <a:defRPr lang="en-NZ" altLang="en-US"/>
            </a:pPr>
            <a:endParaRPr lang="en-US" sz="2200" dirty="0"/>
          </a:p>
          <a:p>
            <a:pPr>
              <a:buFont typeface="Wingdings" panose="05000000000000000000" pitchFamily="2" charset="2"/>
              <a:buChar char="§"/>
            </a:pPr>
            <a:endParaRPr lang="en-NZ" sz="2400" dirty="0"/>
          </a:p>
          <a:p>
            <a:pPr>
              <a:buFont typeface="Wingdings" panose="05000000000000000000" pitchFamily="2" charset="2"/>
              <a:buChar char="§"/>
            </a:pPr>
            <a:endParaRPr lang="en-NZ" sz="2400" dirty="0"/>
          </a:p>
          <a:p>
            <a:pPr lvl="0">
              <a:buFont typeface="Wingdings" panose="05000000000000000000" pitchFamily="2" charset="2"/>
              <a:buChar char="§"/>
            </a:pPr>
            <a:endParaRPr lang="en-NZ"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marL="0" indent="0">
              <a:buNone/>
            </a:pPr>
            <a:endParaRPr lang="en-US" sz="2400" dirty="0"/>
          </a:p>
          <a:p>
            <a:pPr marL="0" indent="0">
              <a:buNone/>
            </a:pPr>
            <a:endParaRPr lang="en-US" sz="2400" dirty="0"/>
          </a:p>
          <a:p>
            <a:pPr>
              <a:buFont typeface="Wingdings" panose="05000000000000000000" pitchFamily="2" charset="2"/>
              <a:buChar char="§"/>
            </a:pPr>
            <a:endParaRPr lang="en-NZ" sz="2400" dirty="0"/>
          </a:p>
        </p:txBody>
      </p:sp>
    </p:spTree>
    <p:extLst>
      <p:ext uri="{BB962C8B-B14F-4D97-AF65-F5344CB8AC3E}">
        <p14:creationId xmlns:p14="http://schemas.microsoft.com/office/powerpoint/2010/main" val="28960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Purpose</a:t>
            </a:r>
            <a:endParaRPr lang="en-NZ" sz="4000" dirty="0">
              <a:solidFill>
                <a:srgbClr val="2FACC1"/>
              </a:solidFill>
              <a:latin typeface="Arial"/>
              <a:cs typeface="Arial"/>
            </a:endParaRPr>
          </a:p>
        </p:txBody>
      </p:sp>
      <p:sp>
        <p:nvSpPr>
          <p:cNvPr id="8" name="Content Placeholder 2">
            <a:extLst>
              <a:ext uri="{FF2B5EF4-FFF2-40B4-BE49-F238E27FC236}">
                <a16:creationId xmlns:a16="http://schemas.microsoft.com/office/drawing/2014/main" id="{F6F29799-9269-4BE2-8147-5A6D618C6962}"/>
              </a:ext>
            </a:extLst>
          </p:cNvPr>
          <p:cNvSpPr txBox="1">
            <a:spLocks/>
          </p:cNvSpPr>
          <p:nvPr/>
        </p:nvSpPr>
        <p:spPr>
          <a:xfrm>
            <a:off x="345615" y="1977656"/>
            <a:ext cx="8419694" cy="40486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200" dirty="0"/>
              <a:t>Understanding drivers of deprivation is important for: </a:t>
            </a:r>
          </a:p>
          <a:p>
            <a:pPr lvl="1">
              <a:buFont typeface="Courier New" panose="02070309020205020404" pitchFamily="49" charset="0"/>
              <a:buChar char="o"/>
            </a:pPr>
            <a:r>
              <a:rPr lang="en-NZ" sz="2000" dirty="0"/>
              <a:t>Helping the Waikato Plan to determine our action priorities and areas to target</a:t>
            </a:r>
          </a:p>
          <a:p>
            <a:pPr lvl="1">
              <a:buFont typeface="Courier New" panose="02070309020205020404" pitchFamily="49" charset="0"/>
              <a:buChar char="o"/>
            </a:pPr>
            <a:r>
              <a:rPr lang="en-NZ" sz="2000" dirty="0"/>
              <a:t>Promoting more effective engagement between the Waikato Plan and various community agencies in the Waikato</a:t>
            </a:r>
          </a:p>
          <a:p>
            <a:pPr lvl="1">
              <a:buFont typeface="Courier New" panose="02070309020205020404" pitchFamily="49" charset="0"/>
              <a:buChar char="o"/>
            </a:pPr>
            <a:r>
              <a:rPr lang="en-NZ" sz="2000" dirty="0"/>
              <a:t>Helping local governments in the Waikato Region to further understand their communities to address their own unique mix of deprivation drivers</a:t>
            </a:r>
          </a:p>
          <a:p>
            <a:pPr lvl="1">
              <a:buFont typeface="Courier New" panose="02070309020205020404" pitchFamily="49" charset="0"/>
              <a:buChar char="o"/>
            </a:pPr>
            <a:r>
              <a:rPr lang="en-NZ" sz="2000" dirty="0"/>
              <a:t>Harnessing government funding opportunities to help address inequalities </a:t>
            </a:r>
          </a:p>
          <a:p>
            <a:pPr marL="0" indent="0">
              <a:buNone/>
            </a:pPr>
            <a:endParaRPr lang="en-US" sz="2400" dirty="0"/>
          </a:p>
          <a:p>
            <a:pPr marL="0" indent="0">
              <a:buNone/>
            </a:pPr>
            <a:endParaRPr lang="en-US" sz="2400" dirty="0"/>
          </a:p>
          <a:p>
            <a:pPr marL="0" indent="0">
              <a:buNone/>
            </a:pPr>
            <a:endParaRPr lang="en-NZ" sz="2400" dirty="0"/>
          </a:p>
          <a:p>
            <a:pPr marL="0" indent="0">
              <a:buNone/>
            </a:pPr>
            <a:endParaRPr lang="en-NZ" sz="2400" dirty="0"/>
          </a:p>
        </p:txBody>
      </p:sp>
    </p:spTree>
    <p:extLst>
      <p:ext uri="{BB962C8B-B14F-4D97-AF65-F5344CB8AC3E}">
        <p14:creationId xmlns:p14="http://schemas.microsoft.com/office/powerpoint/2010/main" val="3026635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418" y="1309389"/>
            <a:ext cx="2893395" cy="5416868"/>
          </a:xfrm>
          <a:prstGeom prst="rect">
            <a:avLst/>
          </a:prstGeom>
        </p:spPr>
        <p:txBody>
          <a:bodyPr vert="horz" wrap="square" rtlCol="0">
            <a:spAutoFit/>
          </a:bodyPr>
          <a:lstStyle/>
          <a:p>
            <a:r>
              <a:rPr lang="en-NZ" sz="2600" dirty="0"/>
              <a:t>We calculated the population weighted average NZDep13 rank for each data zone</a:t>
            </a:r>
          </a:p>
          <a:p>
            <a:endParaRPr lang="en-NZ" sz="1000" dirty="0"/>
          </a:p>
          <a:p>
            <a:r>
              <a:rPr lang="en-NZ" sz="2200" dirty="0"/>
              <a:t>We excluded 86 (1.4%) data zones with MBs without an NZDep13 score</a:t>
            </a:r>
          </a:p>
          <a:p>
            <a:endParaRPr lang="en-NZ" sz="1000" dirty="0"/>
          </a:p>
          <a:p>
            <a:endParaRPr lang="en-NZ" sz="1000" dirty="0"/>
          </a:p>
          <a:p>
            <a:r>
              <a:rPr lang="en-NZ" sz="2200" dirty="0"/>
              <a:t>Spearman Correlation Coefficient: </a:t>
            </a:r>
          </a:p>
          <a:p>
            <a:r>
              <a:rPr lang="en-NZ" sz="2200" dirty="0"/>
              <a:t>	0.92</a:t>
            </a:r>
          </a:p>
          <a:p>
            <a:r>
              <a:rPr lang="en-NZ" sz="2200" dirty="0"/>
              <a:t>	(p &lt;.0001)</a:t>
            </a:r>
          </a:p>
          <a:p>
            <a:endParaRPr lang="en-NZ" sz="1000" dirty="0"/>
          </a:p>
        </p:txBody>
      </p:sp>
      <p:pic>
        <p:nvPicPr>
          <p:cNvPr id="6" name="Picture 5" descr="The SGPlot Proced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1456871"/>
            <a:ext cx="6072187"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p:cNvSpPr/>
          <p:nvPr/>
        </p:nvSpPr>
        <p:spPr>
          <a:xfrm>
            <a:off x="3929062" y="1893094"/>
            <a:ext cx="1285876" cy="878681"/>
          </a:xfrm>
          <a:prstGeom prst="cloud">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7" name="Freeform 6"/>
          <p:cNvSpPr/>
          <p:nvPr/>
        </p:nvSpPr>
        <p:spPr>
          <a:xfrm>
            <a:off x="6360934" y="3943350"/>
            <a:ext cx="2254430" cy="1457325"/>
          </a:xfrm>
          <a:custGeom>
            <a:avLst/>
            <a:gdLst>
              <a:gd name="connsiteX0" fmla="*/ 2254430 w 2614805"/>
              <a:gd name="connsiteY0" fmla="*/ 0 h 1685925"/>
              <a:gd name="connsiteX1" fmla="*/ 1382893 w 2614805"/>
              <a:gd name="connsiteY1" fmla="*/ 342900 h 1685925"/>
              <a:gd name="connsiteX2" fmla="*/ 1311455 w 2614805"/>
              <a:gd name="connsiteY2" fmla="*/ 357187 h 1685925"/>
              <a:gd name="connsiteX3" fmla="*/ 1225730 w 2614805"/>
              <a:gd name="connsiteY3" fmla="*/ 414337 h 1685925"/>
              <a:gd name="connsiteX4" fmla="*/ 1140005 w 2614805"/>
              <a:gd name="connsiteY4" fmla="*/ 442912 h 1685925"/>
              <a:gd name="connsiteX5" fmla="*/ 1054280 w 2614805"/>
              <a:gd name="connsiteY5" fmla="*/ 471487 h 1685925"/>
              <a:gd name="connsiteX6" fmla="*/ 982843 w 2614805"/>
              <a:gd name="connsiteY6" fmla="*/ 514350 h 1685925"/>
              <a:gd name="connsiteX7" fmla="*/ 782818 w 2614805"/>
              <a:gd name="connsiteY7" fmla="*/ 557212 h 1685925"/>
              <a:gd name="connsiteX8" fmla="*/ 654230 w 2614805"/>
              <a:gd name="connsiteY8" fmla="*/ 600075 h 1685925"/>
              <a:gd name="connsiteX9" fmla="*/ 568505 w 2614805"/>
              <a:gd name="connsiteY9" fmla="*/ 628650 h 1685925"/>
              <a:gd name="connsiteX10" fmla="*/ 468493 w 2614805"/>
              <a:gd name="connsiteY10" fmla="*/ 700087 h 1685925"/>
              <a:gd name="connsiteX11" fmla="*/ 368480 w 2614805"/>
              <a:gd name="connsiteY11" fmla="*/ 757237 h 1685925"/>
              <a:gd name="connsiteX12" fmla="*/ 297043 w 2614805"/>
              <a:gd name="connsiteY12" fmla="*/ 857250 h 1685925"/>
              <a:gd name="connsiteX13" fmla="*/ 268468 w 2614805"/>
              <a:gd name="connsiteY13" fmla="*/ 914400 h 1685925"/>
              <a:gd name="connsiteX14" fmla="*/ 211318 w 2614805"/>
              <a:gd name="connsiteY14" fmla="*/ 1000125 h 1685925"/>
              <a:gd name="connsiteX15" fmla="*/ 182743 w 2614805"/>
              <a:gd name="connsiteY15" fmla="*/ 1085850 h 1685925"/>
              <a:gd name="connsiteX16" fmla="*/ 111305 w 2614805"/>
              <a:gd name="connsiteY16" fmla="*/ 1171575 h 1685925"/>
              <a:gd name="connsiteX17" fmla="*/ 54155 w 2614805"/>
              <a:gd name="connsiteY17" fmla="*/ 1257300 h 1685925"/>
              <a:gd name="connsiteX18" fmla="*/ 39868 w 2614805"/>
              <a:gd name="connsiteY18" fmla="*/ 1300162 h 1685925"/>
              <a:gd name="connsiteX19" fmla="*/ 11293 w 2614805"/>
              <a:gd name="connsiteY19" fmla="*/ 1343025 h 1685925"/>
              <a:gd name="connsiteX20" fmla="*/ 68443 w 2614805"/>
              <a:gd name="connsiteY20" fmla="*/ 1571625 h 1685925"/>
              <a:gd name="connsiteX21" fmla="*/ 111305 w 2614805"/>
              <a:gd name="connsiteY21" fmla="*/ 1628775 h 1685925"/>
              <a:gd name="connsiteX22" fmla="*/ 168455 w 2614805"/>
              <a:gd name="connsiteY22" fmla="*/ 1643062 h 1685925"/>
              <a:gd name="connsiteX23" fmla="*/ 211318 w 2614805"/>
              <a:gd name="connsiteY23" fmla="*/ 1657350 h 1685925"/>
              <a:gd name="connsiteX24" fmla="*/ 311330 w 2614805"/>
              <a:gd name="connsiteY24" fmla="*/ 1685925 h 1685925"/>
              <a:gd name="connsiteX25" fmla="*/ 611368 w 2614805"/>
              <a:gd name="connsiteY25" fmla="*/ 1671637 h 1685925"/>
              <a:gd name="connsiteX26" fmla="*/ 697093 w 2614805"/>
              <a:gd name="connsiteY26" fmla="*/ 1643062 h 1685925"/>
              <a:gd name="connsiteX27" fmla="*/ 768530 w 2614805"/>
              <a:gd name="connsiteY27" fmla="*/ 1628775 h 1685925"/>
              <a:gd name="connsiteX28" fmla="*/ 811393 w 2614805"/>
              <a:gd name="connsiteY28" fmla="*/ 1614487 h 1685925"/>
              <a:gd name="connsiteX29" fmla="*/ 1011418 w 2614805"/>
              <a:gd name="connsiteY29" fmla="*/ 1585912 h 1685925"/>
              <a:gd name="connsiteX30" fmla="*/ 1154293 w 2614805"/>
              <a:gd name="connsiteY30" fmla="*/ 1543050 h 1685925"/>
              <a:gd name="connsiteX31" fmla="*/ 1240018 w 2614805"/>
              <a:gd name="connsiteY31" fmla="*/ 1500187 h 1685925"/>
              <a:gd name="connsiteX32" fmla="*/ 1454330 w 2614805"/>
              <a:gd name="connsiteY32" fmla="*/ 1457325 h 1685925"/>
              <a:gd name="connsiteX33" fmla="*/ 1497193 w 2614805"/>
              <a:gd name="connsiteY33" fmla="*/ 1443037 h 1685925"/>
              <a:gd name="connsiteX34" fmla="*/ 1597205 w 2614805"/>
              <a:gd name="connsiteY34" fmla="*/ 1357312 h 1685925"/>
              <a:gd name="connsiteX35" fmla="*/ 1668643 w 2614805"/>
              <a:gd name="connsiteY35" fmla="*/ 1300162 h 1685925"/>
              <a:gd name="connsiteX36" fmla="*/ 1725793 w 2614805"/>
              <a:gd name="connsiteY36" fmla="*/ 1243012 h 1685925"/>
              <a:gd name="connsiteX37" fmla="*/ 1811518 w 2614805"/>
              <a:gd name="connsiteY37" fmla="*/ 1185862 h 1685925"/>
              <a:gd name="connsiteX38" fmla="*/ 1940105 w 2614805"/>
              <a:gd name="connsiteY38" fmla="*/ 1143000 h 1685925"/>
              <a:gd name="connsiteX39" fmla="*/ 1997255 w 2614805"/>
              <a:gd name="connsiteY39" fmla="*/ 1128712 h 1685925"/>
              <a:gd name="connsiteX40" fmla="*/ 2068693 w 2614805"/>
              <a:gd name="connsiteY40" fmla="*/ 1100137 h 1685925"/>
              <a:gd name="connsiteX41" fmla="*/ 2168705 w 2614805"/>
              <a:gd name="connsiteY41" fmla="*/ 1014412 h 1685925"/>
              <a:gd name="connsiteX42" fmla="*/ 2225855 w 2614805"/>
              <a:gd name="connsiteY42" fmla="*/ 971550 h 1685925"/>
              <a:gd name="connsiteX43" fmla="*/ 2325868 w 2614805"/>
              <a:gd name="connsiteY43" fmla="*/ 942975 h 1685925"/>
              <a:gd name="connsiteX44" fmla="*/ 2368730 w 2614805"/>
              <a:gd name="connsiteY44" fmla="*/ 900112 h 1685925"/>
              <a:gd name="connsiteX45" fmla="*/ 2411593 w 2614805"/>
              <a:gd name="connsiteY45" fmla="*/ 885825 h 1685925"/>
              <a:gd name="connsiteX46" fmla="*/ 2497318 w 2614805"/>
              <a:gd name="connsiteY46" fmla="*/ 800100 h 1685925"/>
              <a:gd name="connsiteX47" fmla="*/ 2525893 w 2614805"/>
              <a:gd name="connsiteY47" fmla="*/ 728662 h 1685925"/>
              <a:gd name="connsiteX48" fmla="*/ 2554468 w 2614805"/>
              <a:gd name="connsiteY48" fmla="*/ 685800 h 1685925"/>
              <a:gd name="connsiteX49" fmla="*/ 2568755 w 2614805"/>
              <a:gd name="connsiteY49" fmla="*/ 628650 h 1685925"/>
              <a:gd name="connsiteX50" fmla="*/ 2597330 w 2614805"/>
              <a:gd name="connsiteY50" fmla="*/ 542925 h 1685925"/>
              <a:gd name="connsiteX51" fmla="*/ 2597330 w 2614805"/>
              <a:gd name="connsiteY51" fmla="*/ 128587 h 1685925"/>
              <a:gd name="connsiteX52" fmla="*/ 2525893 w 2614805"/>
              <a:gd name="connsiteY52" fmla="*/ 114300 h 1685925"/>
              <a:gd name="connsiteX53" fmla="*/ 1997255 w 2614805"/>
              <a:gd name="connsiteY53" fmla="*/ 142875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614805" h="1685925">
                <a:moveTo>
                  <a:pt x="2254430" y="0"/>
                </a:moveTo>
                <a:lnTo>
                  <a:pt x="1382893" y="342900"/>
                </a:lnTo>
                <a:cubicBezTo>
                  <a:pt x="1360183" y="351502"/>
                  <a:pt x="1333563" y="347138"/>
                  <a:pt x="1311455" y="357187"/>
                </a:cubicBezTo>
                <a:cubicBezTo>
                  <a:pt x="1280190" y="371398"/>
                  <a:pt x="1258311" y="403477"/>
                  <a:pt x="1225730" y="414337"/>
                </a:cubicBezTo>
                <a:lnTo>
                  <a:pt x="1140005" y="442912"/>
                </a:lnTo>
                <a:cubicBezTo>
                  <a:pt x="1111430" y="452437"/>
                  <a:pt x="1080108" y="455990"/>
                  <a:pt x="1054280" y="471487"/>
                </a:cubicBezTo>
                <a:cubicBezTo>
                  <a:pt x="1030468" y="485775"/>
                  <a:pt x="1008762" y="504381"/>
                  <a:pt x="982843" y="514350"/>
                </a:cubicBezTo>
                <a:cubicBezTo>
                  <a:pt x="913806" y="540903"/>
                  <a:pt x="853163" y="543143"/>
                  <a:pt x="782818" y="557212"/>
                </a:cubicBezTo>
                <a:cubicBezTo>
                  <a:pt x="710600" y="571656"/>
                  <a:pt x="731082" y="572129"/>
                  <a:pt x="654230" y="600075"/>
                </a:cubicBezTo>
                <a:cubicBezTo>
                  <a:pt x="625923" y="610369"/>
                  <a:pt x="595446" y="615180"/>
                  <a:pt x="568505" y="628650"/>
                </a:cubicBezTo>
                <a:cubicBezTo>
                  <a:pt x="462753" y="681526"/>
                  <a:pt x="555378" y="627683"/>
                  <a:pt x="468493" y="700087"/>
                </a:cubicBezTo>
                <a:cubicBezTo>
                  <a:pt x="438202" y="725330"/>
                  <a:pt x="403415" y="739769"/>
                  <a:pt x="368480" y="757237"/>
                </a:cubicBezTo>
                <a:cubicBezTo>
                  <a:pt x="350080" y="781770"/>
                  <a:pt x="313757" y="828000"/>
                  <a:pt x="297043" y="857250"/>
                </a:cubicBezTo>
                <a:cubicBezTo>
                  <a:pt x="286476" y="875742"/>
                  <a:pt x="279426" y="896137"/>
                  <a:pt x="268468" y="914400"/>
                </a:cubicBezTo>
                <a:cubicBezTo>
                  <a:pt x="250799" y="943849"/>
                  <a:pt x="222178" y="967544"/>
                  <a:pt x="211318" y="1000125"/>
                </a:cubicBezTo>
                <a:cubicBezTo>
                  <a:pt x="201793" y="1028700"/>
                  <a:pt x="199451" y="1060788"/>
                  <a:pt x="182743" y="1085850"/>
                </a:cubicBezTo>
                <a:cubicBezTo>
                  <a:pt x="80630" y="1239018"/>
                  <a:pt x="239655" y="1006554"/>
                  <a:pt x="111305" y="1171575"/>
                </a:cubicBezTo>
                <a:cubicBezTo>
                  <a:pt x="90220" y="1198684"/>
                  <a:pt x="54155" y="1257300"/>
                  <a:pt x="54155" y="1257300"/>
                </a:cubicBezTo>
                <a:cubicBezTo>
                  <a:pt x="49393" y="1271587"/>
                  <a:pt x="46603" y="1286692"/>
                  <a:pt x="39868" y="1300162"/>
                </a:cubicBezTo>
                <a:cubicBezTo>
                  <a:pt x="32189" y="1315521"/>
                  <a:pt x="12301" y="1325883"/>
                  <a:pt x="11293" y="1343025"/>
                </a:cubicBezTo>
                <a:cubicBezTo>
                  <a:pt x="-414" y="1542033"/>
                  <a:pt x="-23047" y="1510633"/>
                  <a:pt x="68443" y="1571625"/>
                </a:cubicBezTo>
                <a:cubicBezTo>
                  <a:pt x="82730" y="1590675"/>
                  <a:pt x="91928" y="1614934"/>
                  <a:pt x="111305" y="1628775"/>
                </a:cubicBezTo>
                <a:cubicBezTo>
                  <a:pt x="127284" y="1640188"/>
                  <a:pt x="149574" y="1637668"/>
                  <a:pt x="168455" y="1643062"/>
                </a:cubicBezTo>
                <a:cubicBezTo>
                  <a:pt x="182936" y="1647199"/>
                  <a:pt x="196837" y="1653213"/>
                  <a:pt x="211318" y="1657350"/>
                </a:cubicBezTo>
                <a:cubicBezTo>
                  <a:pt x="336891" y="1693228"/>
                  <a:pt x="208568" y="1651669"/>
                  <a:pt x="311330" y="1685925"/>
                </a:cubicBezTo>
                <a:cubicBezTo>
                  <a:pt x="411343" y="1681162"/>
                  <a:pt x="511854" y="1682694"/>
                  <a:pt x="611368" y="1671637"/>
                </a:cubicBezTo>
                <a:cubicBezTo>
                  <a:pt x="641304" y="1668311"/>
                  <a:pt x="668034" y="1650987"/>
                  <a:pt x="697093" y="1643062"/>
                </a:cubicBezTo>
                <a:cubicBezTo>
                  <a:pt x="720521" y="1636673"/>
                  <a:pt x="744971" y="1634665"/>
                  <a:pt x="768530" y="1628775"/>
                </a:cubicBezTo>
                <a:cubicBezTo>
                  <a:pt x="783141" y="1625122"/>
                  <a:pt x="796782" y="1618140"/>
                  <a:pt x="811393" y="1614487"/>
                </a:cubicBezTo>
                <a:cubicBezTo>
                  <a:pt x="884172" y="1596292"/>
                  <a:pt x="931414" y="1594802"/>
                  <a:pt x="1011418" y="1585912"/>
                </a:cubicBezTo>
                <a:cubicBezTo>
                  <a:pt x="1059043" y="1571625"/>
                  <a:pt x="1107737" y="1560509"/>
                  <a:pt x="1154293" y="1543050"/>
                </a:cubicBezTo>
                <a:cubicBezTo>
                  <a:pt x="1184207" y="1531832"/>
                  <a:pt x="1209710" y="1510290"/>
                  <a:pt x="1240018" y="1500187"/>
                </a:cubicBezTo>
                <a:cubicBezTo>
                  <a:pt x="1292310" y="1482756"/>
                  <a:pt x="1394289" y="1467331"/>
                  <a:pt x="1454330" y="1457325"/>
                </a:cubicBezTo>
                <a:cubicBezTo>
                  <a:pt x="1468618" y="1452562"/>
                  <a:pt x="1484117" y="1450509"/>
                  <a:pt x="1497193" y="1443037"/>
                </a:cubicBezTo>
                <a:cubicBezTo>
                  <a:pt x="1556358" y="1409229"/>
                  <a:pt x="1549512" y="1399044"/>
                  <a:pt x="1597205" y="1357312"/>
                </a:cubicBezTo>
                <a:cubicBezTo>
                  <a:pt x="1620155" y="1337231"/>
                  <a:pt x="1645851" y="1320422"/>
                  <a:pt x="1668643" y="1300162"/>
                </a:cubicBezTo>
                <a:cubicBezTo>
                  <a:pt x="1688779" y="1282264"/>
                  <a:pt x="1704756" y="1259842"/>
                  <a:pt x="1725793" y="1243012"/>
                </a:cubicBezTo>
                <a:cubicBezTo>
                  <a:pt x="1752610" y="1221558"/>
                  <a:pt x="1778937" y="1196722"/>
                  <a:pt x="1811518" y="1185862"/>
                </a:cubicBezTo>
                <a:cubicBezTo>
                  <a:pt x="1854380" y="1171575"/>
                  <a:pt x="1896273" y="1153958"/>
                  <a:pt x="1940105" y="1143000"/>
                </a:cubicBezTo>
                <a:cubicBezTo>
                  <a:pt x="1959155" y="1138237"/>
                  <a:pt x="1978626" y="1134922"/>
                  <a:pt x="1997255" y="1128712"/>
                </a:cubicBezTo>
                <a:cubicBezTo>
                  <a:pt x="2021586" y="1120602"/>
                  <a:pt x="2044880" y="1109662"/>
                  <a:pt x="2068693" y="1100137"/>
                </a:cubicBezTo>
                <a:cubicBezTo>
                  <a:pt x="2155051" y="1013779"/>
                  <a:pt x="2092549" y="1068809"/>
                  <a:pt x="2168705" y="1014412"/>
                </a:cubicBezTo>
                <a:cubicBezTo>
                  <a:pt x="2188082" y="1000571"/>
                  <a:pt x="2205180" y="983364"/>
                  <a:pt x="2225855" y="971550"/>
                </a:cubicBezTo>
                <a:cubicBezTo>
                  <a:pt x="2241800" y="962439"/>
                  <a:pt x="2313491" y="946069"/>
                  <a:pt x="2325868" y="942975"/>
                </a:cubicBezTo>
                <a:cubicBezTo>
                  <a:pt x="2340155" y="928687"/>
                  <a:pt x="2351918" y="911320"/>
                  <a:pt x="2368730" y="900112"/>
                </a:cubicBezTo>
                <a:cubicBezTo>
                  <a:pt x="2381261" y="891758"/>
                  <a:pt x="2399705" y="895071"/>
                  <a:pt x="2411593" y="885825"/>
                </a:cubicBezTo>
                <a:cubicBezTo>
                  <a:pt x="2443492" y="861015"/>
                  <a:pt x="2497318" y="800100"/>
                  <a:pt x="2497318" y="800100"/>
                </a:cubicBezTo>
                <a:cubicBezTo>
                  <a:pt x="2506843" y="776287"/>
                  <a:pt x="2514423" y="751601"/>
                  <a:pt x="2525893" y="728662"/>
                </a:cubicBezTo>
                <a:cubicBezTo>
                  <a:pt x="2533572" y="713304"/>
                  <a:pt x="2547704" y="701583"/>
                  <a:pt x="2554468" y="685800"/>
                </a:cubicBezTo>
                <a:cubicBezTo>
                  <a:pt x="2562203" y="667751"/>
                  <a:pt x="2563113" y="647458"/>
                  <a:pt x="2568755" y="628650"/>
                </a:cubicBezTo>
                <a:cubicBezTo>
                  <a:pt x="2577410" y="599800"/>
                  <a:pt x="2597330" y="542925"/>
                  <a:pt x="2597330" y="542925"/>
                </a:cubicBezTo>
                <a:cubicBezTo>
                  <a:pt x="2606701" y="430472"/>
                  <a:pt x="2631464" y="230990"/>
                  <a:pt x="2597330" y="128587"/>
                </a:cubicBezTo>
                <a:cubicBezTo>
                  <a:pt x="2589651" y="105549"/>
                  <a:pt x="2549705" y="119062"/>
                  <a:pt x="2525893" y="114300"/>
                </a:cubicBezTo>
                <a:cubicBezTo>
                  <a:pt x="1992494" y="128716"/>
                  <a:pt x="1997255" y="-47690"/>
                  <a:pt x="1997255" y="142875"/>
                </a:cubicBez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 name="TextBox 2"/>
          <p:cNvSpPr txBox="1"/>
          <p:nvPr/>
        </p:nvSpPr>
        <p:spPr>
          <a:xfrm>
            <a:off x="5965209" y="5943598"/>
            <a:ext cx="276974" cy="215444"/>
          </a:xfrm>
          <a:prstGeom prst="rect">
            <a:avLst/>
          </a:prstGeom>
          <a:solidFill>
            <a:srgbClr val="FFFFFF"/>
          </a:solidFill>
        </p:spPr>
        <p:txBody>
          <a:bodyPr vert="horz" wrap="square" rtlCol="0">
            <a:spAutoFit/>
          </a:bodyPr>
          <a:lstStyle/>
          <a:p>
            <a:endParaRPr lang="en-NZ" sz="800" dirty="0"/>
          </a:p>
        </p:txBody>
      </p:sp>
      <p:sp>
        <p:nvSpPr>
          <p:cNvPr id="8" name="Rectangle 7"/>
          <p:cNvSpPr/>
          <p:nvPr/>
        </p:nvSpPr>
        <p:spPr>
          <a:xfrm>
            <a:off x="867987" y="371046"/>
            <a:ext cx="6458819" cy="707886"/>
          </a:xfrm>
          <a:prstGeom prst="rect">
            <a:avLst/>
          </a:prstGeom>
        </p:spPr>
        <p:txBody>
          <a:bodyPr wrap="none">
            <a:spAutoFit/>
          </a:bodyPr>
          <a:lstStyle/>
          <a:p>
            <a:pPr lvl="0"/>
            <a:r>
              <a:rPr lang="en-NZ" sz="4000" dirty="0">
                <a:solidFill>
                  <a:srgbClr val="2FACC1"/>
                </a:solidFill>
                <a:latin typeface="Arial" panose="020B0604020202020204" pitchFamily="34" charset="0"/>
                <a:cs typeface="Arial" panose="020B0604020202020204" pitchFamily="34" charset="0"/>
              </a:rPr>
              <a:t>IMD compared to NZDep13</a:t>
            </a:r>
            <a:endParaRPr lang="en-NZ" sz="4000" dirty="0">
              <a:solidFill>
                <a:srgbClr val="2FACC1"/>
              </a:solidFill>
              <a:latin typeface="Arial"/>
              <a:cs typeface="Arial"/>
            </a:endParaRPr>
          </a:p>
        </p:txBody>
      </p:sp>
    </p:spTree>
    <p:extLst>
      <p:ext uri="{BB962C8B-B14F-4D97-AF65-F5344CB8AC3E}">
        <p14:creationId xmlns:p14="http://schemas.microsoft.com/office/powerpoint/2010/main" val="350880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solidFill>
                  <a:srgbClr val="2FACC1"/>
                </a:solidFill>
                <a:latin typeface="Arial" panose="020B0604020202020204" pitchFamily="34" charset="0"/>
                <a:cs typeface="Arial" panose="020B0604020202020204" pitchFamily="34" charset="0"/>
              </a:rPr>
              <a:t>Acknowledgements &amp; Disclaimer Statement</a:t>
            </a:r>
          </a:p>
        </p:txBody>
      </p:sp>
      <p:sp>
        <p:nvSpPr>
          <p:cNvPr id="3" name="Content Placeholder 2"/>
          <p:cNvSpPr>
            <a:spLocks noGrp="1"/>
          </p:cNvSpPr>
          <p:nvPr>
            <p:ph idx="1"/>
          </p:nvPr>
        </p:nvSpPr>
        <p:spPr/>
        <p:txBody>
          <a:bodyPr>
            <a:normAutofit fontScale="47500" lnSpcReduction="20000"/>
          </a:bodyPr>
          <a:lstStyle/>
          <a:p>
            <a:pPr>
              <a:lnSpc>
                <a:spcPct val="150000"/>
              </a:lnSpc>
              <a:spcBef>
                <a:spcPts val="600"/>
              </a:spcBef>
              <a:spcAft>
                <a:spcPts val="600"/>
              </a:spcAft>
            </a:pPr>
            <a:r>
              <a:rPr lang="en-NZ" dirty="0"/>
              <a:t>Access to the data presented was managed by Statistics New Zealand under strict micro-data access protocols and in accordance with the security and confidentiality provisions of the Statistic Act 1975. Our findings are not Official Statistics. The opinions, findings, recommendations, and conclusions expressed are those of the researchers, not Statistics NZ, or the University of Auckland.</a:t>
            </a:r>
          </a:p>
          <a:p>
            <a:pPr>
              <a:lnSpc>
                <a:spcPct val="150000"/>
              </a:lnSpc>
              <a:spcBef>
                <a:spcPts val="600"/>
              </a:spcBef>
              <a:spcAft>
                <a:spcPts val="600"/>
              </a:spcAft>
            </a:pPr>
            <a:r>
              <a:rPr lang="en-NZ" dirty="0"/>
              <a:t>This research was funded by the Health Research Council of New Zealand. Thanks to the developers of zone design software for allowing us to use their data, and to the IDI and geospatial teams at Statistics New Zealand for their input and use of data. </a:t>
            </a:r>
          </a:p>
          <a:p>
            <a:pPr>
              <a:lnSpc>
                <a:spcPct val="150000"/>
              </a:lnSpc>
              <a:spcBef>
                <a:spcPts val="600"/>
              </a:spcBef>
              <a:spcAft>
                <a:spcPts val="600"/>
              </a:spcAft>
            </a:pPr>
            <a:r>
              <a:rPr lang="en-NZ" dirty="0"/>
              <a:t>The IMD and Data Zones were developed by Daniel Exeter, </a:t>
            </a:r>
            <a:r>
              <a:rPr lang="en-NZ" dirty="0" err="1"/>
              <a:t>Jinfeng</a:t>
            </a:r>
            <a:r>
              <a:rPr lang="en-NZ" dirty="0"/>
              <a:t> Zhao, Sue </a:t>
            </a:r>
            <a:r>
              <a:rPr lang="en-NZ" dirty="0" err="1"/>
              <a:t>Crengle</a:t>
            </a:r>
            <a:r>
              <a:rPr lang="en-NZ" dirty="0"/>
              <a:t>, </a:t>
            </a:r>
            <a:r>
              <a:rPr lang="en-NZ" dirty="0" err="1"/>
              <a:t>Arier</a:t>
            </a:r>
            <a:r>
              <a:rPr lang="en-NZ" dirty="0"/>
              <a:t> Lee and Michael Browne</a:t>
            </a:r>
          </a:p>
          <a:p>
            <a:pPr>
              <a:lnSpc>
                <a:spcPct val="150000"/>
              </a:lnSpc>
              <a:spcBef>
                <a:spcPts val="600"/>
              </a:spcBef>
              <a:spcAft>
                <a:spcPts val="600"/>
              </a:spcAft>
            </a:pPr>
            <a:r>
              <a:rPr lang="en-NZ" dirty="0"/>
              <a:t>Census boundaries used in this analysis are Crown Copyright</a:t>
            </a:r>
          </a:p>
          <a:p>
            <a:pPr>
              <a:lnSpc>
                <a:spcPct val="150000"/>
              </a:lnSpc>
              <a:spcBef>
                <a:spcPts val="600"/>
              </a:spcBef>
              <a:spcAft>
                <a:spcPts val="600"/>
              </a:spcAft>
            </a:pPr>
            <a:endParaRPr lang="en-NZ" sz="800" b="1" dirty="0"/>
          </a:p>
          <a:p>
            <a:endParaRPr lang="en-NZ" dirty="0"/>
          </a:p>
        </p:txBody>
      </p:sp>
    </p:spTree>
    <p:extLst>
      <p:ext uri="{BB962C8B-B14F-4D97-AF65-F5344CB8AC3E}">
        <p14:creationId xmlns:p14="http://schemas.microsoft.com/office/powerpoint/2010/main" val="296655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Background</a:t>
            </a:r>
            <a:endParaRPr lang="en-NZ" sz="4000" dirty="0">
              <a:solidFill>
                <a:srgbClr val="2FACC1"/>
              </a:solidFill>
              <a:latin typeface="Arial"/>
              <a:cs typeface="Arial"/>
            </a:endParaRPr>
          </a:p>
        </p:txBody>
      </p:sp>
      <p:sp>
        <p:nvSpPr>
          <p:cNvPr id="9" name="Content Placeholder 2"/>
          <p:cNvSpPr txBox="1">
            <a:spLocks/>
          </p:cNvSpPr>
          <p:nvPr/>
        </p:nvSpPr>
        <p:spPr>
          <a:xfrm>
            <a:off x="345615" y="1395000"/>
            <a:ext cx="8419694" cy="46313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sz="2200" dirty="0"/>
              <a:t>Comparison of deprivation indices: </a:t>
            </a:r>
          </a:p>
          <a:p>
            <a:pPr>
              <a:buFont typeface="Wingdings" panose="05000000000000000000" pitchFamily="2" charset="2"/>
              <a:buChar char="Ø"/>
            </a:pPr>
            <a:r>
              <a:rPr lang="en-NZ" sz="2200" dirty="0"/>
              <a:t>The New Zealand Deprivation Index (NZ Dep):</a:t>
            </a:r>
          </a:p>
          <a:p>
            <a:pPr lvl="1">
              <a:buFont typeface="Courier New" panose="02070309020205020404" pitchFamily="49" charset="0"/>
              <a:buChar char="o"/>
            </a:pPr>
            <a:r>
              <a:rPr lang="en-NZ" sz="1800" dirty="0"/>
              <a:t>Official statistics – Census </a:t>
            </a:r>
          </a:p>
          <a:p>
            <a:pPr lvl="1">
              <a:buFont typeface="Courier New" panose="02070309020205020404" pitchFamily="49" charset="0"/>
              <a:buChar char="o"/>
            </a:pPr>
            <a:r>
              <a:rPr lang="en-US" sz="1800" dirty="0"/>
              <a:t>9 indicators in 8 domains</a:t>
            </a:r>
            <a:endParaRPr lang="en-NZ" sz="1800" dirty="0"/>
          </a:p>
          <a:p>
            <a:pPr lvl="1">
              <a:buFont typeface="Courier New" panose="02070309020205020404" pitchFamily="49" charset="0"/>
              <a:buChar char="o"/>
            </a:pPr>
            <a:r>
              <a:rPr lang="en-NZ" sz="1800" dirty="0"/>
              <a:t>Data set from 1991 to 2013 currently</a:t>
            </a:r>
          </a:p>
          <a:p>
            <a:pPr lvl="1">
              <a:buFont typeface="Courier New" panose="02070309020205020404" pitchFamily="49" charset="0"/>
              <a:buChar char="o"/>
            </a:pPr>
            <a:r>
              <a:rPr lang="en-US" sz="1800" dirty="0"/>
              <a:t>G</a:t>
            </a:r>
            <a:r>
              <a:rPr lang="en-NZ" sz="1800" dirty="0" err="1"/>
              <a:t>ood</a:t>
            </a:r>
            <a:r>
              <a:rPr lang="en-NZ" sz="1800" dirty="0"/>
              <a:t> for showing broad changes over time, comparison between regions</a:t>
            </a:r>
          </a:p>
          <a:p>
            <a:pPr>
              <a:buFont typeface="Wingdings" panose="05000000000000000000" pitchFamily="2" charset="2"/>
              <a:buChar char="Ø"/>
            </a:pPr>
            <a:r>
              <a:rPr lang="en-NZ" sz="2200" dirty="0"/>
              <a:t>Index of Multiple Deprivation:</a:t>
            </a:r>
          </a:p>
          <a:p>
            <a:pPr lvl="1">
              <a:buFont typeface="Courier New" panose="02070309020205020404" pitchFamily="49" charset="0"/>
              <a:buChar char="o"/>
            </a:pPr>
            <a:r>
              <a:rPr lang="en-US" sz="1800" dirty="0"/>
              <a:t>R</a:t>
            </a:r>
            <a:r>
              <a:rPr lang="en-NZ" sz="1800" dirty="0" err="1"/>
              <a:t>eleased</a:t>
            </a:r>
            <a:r>
              <a:rPr lang="en-NZ" sz="1800" dirty="0"/>
              <a:t> in 2017</a:t>
            </a:r>
          </a:p>
          <a:p>
            <a:pPr lvl="1">
              <a:buFont typeface="Courier New" panose="02070309020205020404" pitchFamily="49" charset="0"/>
              <a:buChar char="o"/>
            </a:pPr>
            <a:r>
              <a:rPr lang="en-US" sz="1800" dirty="0"/>
              <a:t>S</a:t>
            </a:r>
            <a:r>
              <a:rPr lang="en-NZ" sz="1800" dirty="0" err="1"/>
              <a:t>napshot</a:t>
            </a:r>
            <a:r>
              <a:rPr lang="en-NZ" sz="1800" dirty="0"/>
              <a:t> of 2013</a:t>
            </a:r>
          </a:p>
          <a:p>
            <a:pPr lvl="1">
              <a:buFont typeface="Courier New" panose="02070309020205020404" pitchFamily="49" charset="0"/>
              <a:buChar char="o"/>
            </a:pPr>
            <a:r>
              <a:rPr lang="en-US" sz="1800" dirty="0"/>
              <a:t>Not official statistics - u</a:t>
            </a:r>
            <a:r>
              <a:rPr lang="en-NZ" sz="1800" dirty="0" err="1"/>
              <a:t>ses</a:t>
            </a:r>
            <a:r>
              <a:rPr lang="en-NZ" sz="1800" dirty="0"/>
              <a:t> IDI – integrated data infrastructure – routinely collected data from govt and census</a:t>
            </a:r>
          </a:p>
          <a:p>
            <a:pPr lvl="1">
              <a:buFont typeface="Courier New" panose="02070309020205020404" pitchFamily="49" charset="0"/>
              <a:buChar char="o"/>
            </a:pPr>
            <a:r>
              <a:rPr lang="en-US" sz="1800" dirty="0"/>
              <a:t>2</a:t>
            </a:r>
            <a:r>
              <a:rPr lang="en-NZ" sz="1800" dirty="0"/>
              <a:t>8 indicators in 7 domains</a:t>
            </a:r>
          </a:p>
          <a:p>
            <a:pPr lvl="1">
              <a:buFont typeface="Courier New" panose="02070309020205020404" pitchFamily="49" charset="0"/>
              <a:buChar char="o"/>
            </a:pPr>
            <a:r>
              <a:rPr lang="en-US" sz="1800" dirty="0"/>
              <a:t>Good for drilling down into the drivers of deprivation at small level</a:t>
            </a:r>
            <a:endParaRPr lang="en-NZ" sz="1800" dirty="0"/>
          </a:p>
          <a:p>
            <a:pPr>
              <a:buFont typeface="Wingdings" panose="05000000000000000000" pitchFamily="2" charset="2"/>
              <a:buChar char="§"/>
            </a:pPr>
            <a:endParaRPr lang="en-US" sz="2200" dirty="0"/>
          </a:p>
          <a:p>
            <a:pPr marL="0" indent="0">
              <a:buNone/>
            </a:pPr>
            <a:endParaRPr lang="en-NZ" sz="2400" dirty="0"/>
          </a:p>
        </p:txBody>
      </p:sp>
    </p:spTree>
    <p:extLst>
      <p:ext uri="{BB962C8B-B14F-4D97-AF65-F5344CB8AC3E}">
        <p14:creationId xmlns:p14="http://schemas.microsoft.com/office/powerpoint/2010/main" val="254270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Table 2">
            <a:extLst>
              <a:ext uri="{FF2B5EF4-FFF2-40B4-BE49-F238E27FC236}">
                <a16:creationId xmlns:a16="http://schemas.microsoft.com/office/drawing/2014/main" id="{AF028F9B-F88C-409B-AD38-35AED597D040}"/>
              </a:ext>
            </a:extLst>
          </p:cNvPr>
          <p:cNvGraphicFramePr>
            <a:graphicFrameLocks noGrp="1"/>
          </p:cNvGraphicFramePr>
          <p:nvPr>
            <p:extLst>
              <p:ext uri="{D42A27DB-BD31-4B8C-83A1-F6EECF244321}">
                <p14:modId xmlns:p14="http://schemas.microsoft.com/office/powerpoint/2010/main" val="1365837238"/>
              </p:ext>
            </p:extLst>
          </p:nvPr>
        </p:nvGraphicFramePr>
        <p:xfrm>
          <a:off x="0" y="21260"/>
          <a:ext cx="9144000" cy="6836740"/>
        </p:xfrm>
        <a:graphic>
          <a:graphicData uri="http://schemas.openxmlformats.org/drawingml/2006/table">
            <a:tbl>
              <a:tblPr firstRow="1" firstCol="1" bandRow="1">
                <a:tableStyleId>{5C22544A-7EE6-4342-B048-85BDC9FD1C3A}</a:tableStyleId>
              </a:tblPr>
              <a:tblGrid>
                <a:gridCol w="1035669">
                  <a:extLst>
                    <a:ext uri="{9D8B030D-6E8A-4147-A177-3AD203B41FA5}">
                      <a16:colId xmlns:a16="http://schemas.microsoft.com/office/drawing/2014/main" val="4213462438"/>
                    </a:ext>
                  </a:extLst>
                </a:gridCol>
                <a:gridCol w="3978889">
                  <a:extLst>
                    <a:ext uri="{9D8B030D-6E8A-4147-A177-3AD203B41FA5}">
                      <a16:colId xmlns:a16="http://schemas.microsoft.com/office/drawing/2014/main" val="4037567328"/>
                    </a:ext>
                  </a:extLst>
                </a:gridCol>
                <a:gridCol w="4129442">
                  <a:extLst>
                    <a:ext uri="{9D8B030D-6E8A-4147-A177-3AD203B41FA5}">
                      <a16:colId xmlns:a16="http://schemas.microsoft.com/office/drawing/2014/main" val="265596291"/>
                    </a:ext>
                  </a:extLst>
                </a:gridCol>
              </a:tblGrid>
              <a:tr h="368259">
                <a:tc>
                  <a:txBody>
                    <a:bodyPr/>
                    <a:lstStyle/>
                    <a:p>
                      <a:pPr>
                        <a:spcAft>
                          <a:spcPts val="0"/>
                        </a:spcAft>
                      </a:pPr>
                      <a:r>
                        <a:rPr lang="en-NZ" sz="1200">
                          <a:effectLst/>
                        </a:rPr>
                        <a:t>Domain of deprivation</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NZ Dep indicators</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IMD Description of variable (in order of decreasing weight in the index)</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extLst>
                  <a:ext uri="{0D108BD9-81ED-4DB2-BD59-A6C34878D82A}">
                    <a16:rowId xmlns:a16="http://schemas.microsoft.com/office/drawing/2014/main" val="1668787168"/>
                  </a:ext>
                </a:extLst>
              </a:tr>
              <a:tr h="466752">
                <a:tc>
                  <a:txBody>
                    <a:bodyPr/>
                    <a:lstStyle/>
                    <a:p>
                      <a:pPr>
                        <a:spcAft>
                          <a:spcPts val="0"/>
                        </a:spcAft>
                      </a:pPr>
                      <a:r>
                        <a:rPr lang="en-NZ" sz="1200">
                          <a:effectLst/>
                        </a:rPr>
                        <a:t>Employment</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dirty="0">
                          <a:effectLst/>
                        </a:rPr>
                        <a:t>People aged 18-64 unemployed</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No. of working age people receiving the Unemployment Benefit</a:t>
                      </a:r>
                    </a:p>
                    <a:p>
                      <a:pPr>
                        <a:spcAft>
                          <a:spcPts val="0"/>
                        </a:spcAft>
                      </a:pPr>
                      <a:r>
                        <a:rPr lang="en-NZ" sz="1200">
                          <a:effectLst/>
                        </a:rPr>
                        <a:t>No. of working age people receiving the Sickness Benefit</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extLst>
                  <a:ext uri="{0D108BD9-81ED-4DB2-BD59-A6C34878D82A}">
                    <a16:rowId xmlns:a16="http://schemas.microsoft.com/office/drawing/2014/main" val="2348153704"/>
                  </a:ext>
                </a:extLst>
              </a:tr>
              <a:tr h="663722">
                <a:tc>
                  <a:txBody>
                    <a:bodyPr/>
                    <a:lstStyle/>
                    <a:p>
                      <a:pPr>
                        <a:spcAft>
                          <a:spcPts val="0"/>
                        </a:spcAft>
                      </a:pPr>
                      <a:r>
                        <a:rPr lang="en-NZ" sz="1200">
                          <a:effectLst/>
                        </a:rPr>
                        <a:t>Income</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People aged 18-64 receiving a means tested benefit</a:t>
                      </a:r>
                    </a:p>
                    <a:p>
                      <a:pPr>
                        <a:spcAft>
                          <a:spcPts val="0"/>
                        </a:spcAft>
                      </a:pPr>
                      <a:r>
                        <a:rPr lang="en-NZ" sz="1200">
                          <a:effectLst/>
                        </a:rPr>
                        <a:t>People living in equivalised* households with income below an income threshold</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Weekly Working for Families payments ($ per 1000 population)</a:t>
                      </a:r>
                    </a:p>
                    <a:p>
                      <a:pPr>
                        <a:spcAft>
                          <a:spcPts val="0"/>
                        </a:spcAft>
                      </a:pPr>
                      <a:r>
                        <a:rPr lang="en-NZ" sz="1200">
                          <a:effectLst/>
                        </a:rPr>
                        <a:t>Weekly payments ($ per 1000 population) in the form of income related benefits</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extLst>
                  <a:ext uri="{0D108BD9-81ED-4DB2-BD59-A6C34878D82A}">
                    <a16:rowId xmlns:a16="http://schemas.microsoft.com/office/drawing/2014/main" val="3994660734"/>
                  </a:ext>
                </a:extLst>
              </a:tr>
              <a:tr h="987414">
                <a:tc>
                  <a:txBody>
                    <a:bodyPr/>
                    <a:lstStyle/>
                    <a:p>
                      <a:pPr>
                        <a:spcAft>
                          <a:spcPts val="0"/>
                        </a:spcAft>
                      </a:pPr>
                      <a:r>
                        <a:rPr lang="en-NZ" sz="1200">
                          <a:effectLst/>
                        </a:rPr>
                        <a:t>Health</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 </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dirty="0">
                          <a:effectLst/>
                        </a:rPr>
                        <a:t>Standardised Mortality Ratio</a:t>
                      </a:r>
                    </a:p>
                    <a:p>
                      <a:pPr>
                        <a:spcAft>
                          <a:spcPts val="0"/>
                        </a:spcAft>
                      </a:pPr>
                      <a:r>
                        <a:rPr lang="en-NZ" sz="1200" dirty="0">
                          <a:effectLst/>
                        </a:rPr>
                        <a:t>Hospitalisations related to selected infectious diseases</a:t>
                      </a:r>
                    </a:p>
                    <a:p>
                      <a:pPr>
                        <a:spcAft>
                          <a:spcPts val="0"/>
                        </a:spcAft>
                      </a:pPr>
                      <a:r>
                        <a:rPr lang="en-NZ" sz="1200" dirty="0">
                          <a:effectLst/>
                        </a:rPr>
                        <a:t>Hospitalisations related to selected respiratory diseases</a:t>
                      </a:r>
                    </a:p>
                    <a:p>
                      <a:pPr>
                        <a:spcAft>
                          <a:spcPts val="0"/>
                        </a:spcAft>
                      </a:pPr>
                      <a:r>
                        <a:rPr lang="en-NZ" sz="1200" dirty="0">
                          <a:effectLst/>
                        </a:rPr>
                        <a:t>Emergency admissions to hospital</a:t>
                      </a:r>
                    </a:p>
                    <a:p>
                      <a:pPr>
                        <a:spcAft>
                          <a:spcPts val="0"/>
                        </a:spcAft>
                      </a:pPr>
                      <a:r>
                        <a:rPr lang="en-NZ" sz="1200" dirty="0">
                          <a:effectLst/>
                        </a:rPr>
                        <a:t>People registered as having selected cancers</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extLst>
                  <a:ext uri="{0D108BD9-81ED-4DB2-BD59-A6C34878D82A}">
                    <a16:rowId xmlns:a16="http://schemas.microsoft.com/office/drawing/2014/main" val="3553333486"/>
                  </a:ext>
                </a:extLst>
              </a:tr>
              <a:tr h="995584">
                <a:tc>
                  <a:txBody>
                    <a:bodyPr/>
                    <a:lstStyle/>
                    <a:p>
                      <a:pPr>
                        <a:spcAft>
                          <a:spcPts val="0"/>
                        </a:spcAft>
                      </a:pPr>
                      <a:r>
                        <a:rPr lang="en-NZ" sz="1200">
                          <a:effectLst/>
                        </a:rPr>
                        <a:t>Education</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People aged 18-64 without any qualifications</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School leavers &lt;17 years old</a:t>
                      </a:r>
                    </a:p>
                    <a:p>
                      <a:pPr>
                        <a:spcAft>
                          <a:spcPts val="0"/>
                        </a:spcAft>
                      </a:pPr>
                      <a:r>
                        <a:rPr lang="en-NZ" sz="1200">
                          <a:effectLst/>
                        </a:rPr>
                        <a:t>School leavers without NCEA L2</a:t>
                      </a:r>
                    </a:p>
                    <a:p>
                      <a:pPr>
                        <a:spcAft>
                          <a:spcPts val="0"/>
                        </a:spcAft>
                      </a:pPr>
                      <a:r>
                        <a:rPr lang="en-NZ" sz="1200">
                          <a:effectLst/>
                        </a:rPr>
                        <a:t>School leavers not enrolling into tertiary studies</a:t>
                      </a:r>
                    </a:p>
                    <a:p>
                      <a:pPr>
                        <a:spcAft>
                          <a:spcPts val="0"/>
                        </a:spcAft>
                      </a:pPr>
                      <a:r>
                        <a:rPr lang="en-NZ" sz="1200">
                          <a:effectLst/>
                        </a:rPr>
                        <a:t>Working age people without qualifications</a:t>
                      </a:r>
                    </a:p>
                    <a:p>
                      <a:pPr>
                        <a:spcAft>
                          <a:spcPts val="0"/>
                        </a:spcAft>
                      </a:pPr>
                      <a:r>
                        <a:rPr lang="en-NZ" sz="1200">
                          <a:effectLst/>
                        </a:rPr>
                        <a:t>Youth not in Education Employment or Training</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extLst>
                  <a:ext uri="{0D108BD9-81ED-4DB2-BD59-A6C34878D82A}">
                    <a16:rowId xmlns:a16="http://schemas.microsoft.com/office/drawing/2014/main" val="3225310529"/>
                  </a:ext>
                </a:extLst>
              </a:tr>
              <a:tr h="552388">
                <a:tc>
                  <a:txBody>
                    <a:bodyPr/>
                    <a:lstStyle/>
                    <a:p>
                      <a:pPr>
                        <a:spcAft>
                          <a:spcPts val="0"/>
                        </a:spcAft>
                      </a:pPr>
                      <a:r>
                        <a:rPr lang="en-NZ" sz="1200">
                          <a:effectLst/>
                        </a:rPr>
                        <a:t>Housing</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People living in equivalised* households below a bedroom occupancy threshold</a:t>
                      </a:r>
                    </a:p>
                    <a:p>
                      <a:pPr>
                        <a:spcAft>
                          <a:spcPts val="0"/>
                        </a:spcAft>
                      </a:pPr>
                      <a:r>
                        <a:rPr lang="en-NZ" sz="1200">
                          <a:effectLst/>
                        </a:rPr>
                        <a:t>People not living in own home</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No. of persons in households which are rented</a:t>
                      </a:r>
                    </a:p>
                    <a:p>
                      <a:pPr>
                        <a:spcAft>
                          <a:spcPts val="0"/>
                        </a:spcAft>
                      </a:pPr>
                      <a:r>
                        <a:rPr lang="en-NZ" sz="1200">
                          <a:effectLst/>
                        </a:rPr>
                        <a:t>No. of persons in households which are overcrowded</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extLst>
                  <a:ext uri="{0D108BD9-81ED-4DB2-BD59-A6C34878D82A}">
                    <a16:rowId xmlns:a16="http://schemas.microsoft.com/office/drawing/2014/main" val="3341709490"/>
                  </a:ext>
                </a:extLst>
              </a:tr>
              <a:tr h="1513715">
                <a:tc>
                  <a:txBody>
                    <a:bodyPr/>
                    <a:lstStyle/>
                    <a:p>
                      <a:pPr>
                        <a:spcAft>
                          <a:spcPts val="0"/>
                        </a:spcAft>
                      </a:pPr>
                      <a:r>
                        <a:rPr lang="en-NZ" sz="1200">
                          <a:effectLst/>
                        </a:rPr>
                        <a:t>Crime</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dirty="0">
                          <a:effectLst/>
                        </a:rPr>
                        <a:t> </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Victimisation rates for:</a:t>
                      </a:r>
                    </a:p>
                    <a:p>
                      <a:pPr marL="342900" lvl="0" indent="-342900">
                        <a:spcAft>
                          <a:spcPts val="0"/>
                        </a:spcAft>
                        <a:buFont typeface="Symbol" panose="05050102010706020507" pitchFamily="18" charset="2"/>
                        <a:buChar char=""/>
                      </a:pPr>
                      <a:r>
                        <a:rPr lang="en-NZ" sz="1200">
                          <a:effectLst/>
                        </a:rPr>
                        <a:t>Homicide and Related Offences</a:t>
                      </a:r>
                    </a:p>
                    <a:p>
                      <a:pPr marL="342900" lvl="0" indent="-342900">
                        <a:spcAft>
                          <a:spcPts val="0"/>
                        </a:spcAft>
                        <a:buFont typeface="Symbol" panose="05050102010706020507" pitchFamily="18" charset="2"/>
                        <a:buChar char=""/>
                      </a:pPr>
                      <a:r>
                        <a:rPr lang="en-NZ" sz="1200">
                          <a:effectLst/>
                        </a:rPr>
                        <a:t>Assault</a:t>
                      </a:r>
                    </a:p>
                    <a:p>
                      <a:pPr marL="342900" lvl="0" indent="-342900">
                        <a:spcAft>
                          <a:spcPts val="0"/>
                        </a:spcAft>
                        <a:buFont typeface="Symbol" panose="05050102010706020507" pitchFamily="18" charset="2"/>
                        <a:buChar char=""/>
                      </a:pPr>
                      <a:r>
                        <a:rPr lang="en-NZ" sz="1200">
                          <a:effectLst/>
                        </a:rPr>
                        <a:t>Sexual Assault</a:t>
                      </a:r>
                    </a:p>
                    <a:p>
                      <a:pPr marL="342900" lvl="0" indent="-342900">
                        <a:spcAft>
                          <a:spcPts val="0"/>
                        </a:spcAft>
                        <a:buFont typeface="Symbol" panose="05050102010706020507" pitchFamily="18" charset="2"/>
                        <a:buChar char=""/>
                      </a:pPr>
                      <a:r>
                        <a:rPr lang="en-NZ" sz="1200">
                          <a:effectLst/>
                        </a:rPr>
                        <a:t>Abduction and Kidnapping</a:t>
                      </a:r>
                    </a:p>
                    <a:p>
                      <a:pPr marL="342900" lvl="0" indent="-342900">
                        <a:spcAft>
                          <a:spcPts val="0"/>
                        </a:spcAft>
                        <a:buFont typeface="Symbol" panose="05050102010706020507" pitchFamily="18" charset="2"/>
                        <a:buChar char=""/>
                      </a:pPr>
                      <a:r>
                        <a:rPr lang="en-NZ" sz="1200">
                          <a:effectLst/>
                        </a:rPr>
                        <a:t>Robbery, Extortion and Related Offences</a:t>
                      </a:r>
                    </a:p>
                    <a:p>
                      <a:pPr marL="342900" lvl="0" indent="-342900">
                        <a:spcAft>
                          <a:spcPts val="0"/>
                        </a:spcAft>
                        <a:buFont typeface="Symbol" panose="05050102010706020507" pitchFamily="18" charset="2"/>
                        <a:buChar char=""/>
                      </a:pPr>
                      <a:r>
                        <a:rPr lang="en-NZ" sz="1200">
                          <a:effectLst/>
                        </a:rPr>
                        <a:t>Unlawful Entry with Intent/Burglary, Break and Entre</a:t>
                      </a:r>
                    </a:p>
                    <a:p>
                      <a:pPr marL="342900" lvl="0" indent="-342900">
                        <a:spcAft>
                          <a:spcPts val="0"/>
                        </a:spcAft>
                        <a:buFont typeface="Symbol" panose="05050102010706020507" pitchFamily="18" charset="2"/>
                        <a:buChar char=""/>
                      </a:pPr>
                      <a:r>
                        <a:rPr lang="en-NZ" sz="1200">
                          <a:effectLst/>
                        </a:rPr>
                        <a:t>Theft and Related Offences</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extLst>
                  <a:ext uri="{0D108BD9-81ED-4DB2-BD59-A6C34878D82A}">
                    <a16:rowId xmlns:a16="http://schemas.microsoft.com/office/drawing/2014/main" val="484713470"/>
                  </a:ext>
                </a:extLst>
              </a:tr>
              <a:tr h="1104777">
                <a:tc>
                  <a:txBody>
                    <a:bodyPr/>
                    <a:lstStyle/>
                    <a:p>
                      <a:pPr>
                        <a:spcAft>
                          <a:spcPts val="0"/>
                        </a:spcAft>
                      </a:pPr>
                      <a:r>
                        <a:rPr lang="en-NZ" sz="1200">
                          <a:effectLst/>
                        </a:rPr>
                        <a:t>Access</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People with no access to a car</a:t>
                      </a:r>
                    </a:p>
                    <a:p>
                      <a:pPr>
                        <a:spcAft>
                          <a:spcPts val="0"/>
                        </a:spcAft>
                      </a:pPr>
                      <a:r>
                        <a:rPr lang="en-NZ" sz="1200">
                          <a:effectLst/>
                        </a:rPr>
                        <a:t>People aged &lt;65 with no access to the Internet at home</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Distance to 3 nearest:</a:t>
                      </a:r>
                    </a:p>
                    <a:p>
                      <a:pPr marL="342900" lvl="0" indent="-342900">
                        <a:spcAft>
                          <a:spcPts val="0"/>
                        </a:spcAft>
                        <a:buFont typeface="Symbol" panose="05050102010706020507" pitchFamily="18" charset="2"/>
                        <a:buChar char=""/>
                      </a:pPr>
                      <a:r>
                        <a:rPr lang="en-NZ" sz="1200">
                          <a:effectLst/>
                        </a:rPr>
                        <a:t>GPs or Accident and Medical</a:t>
                      </a:r>
                    </a:p>
                    <a:p>
                      <a:pPr marL="342900" lvl="0" indent="-342900">
                        <a:spcAft>
                          <a:spcPts val="0"/>
                        </a:spcAft>
                        <a:buFont typeface="Symbol" panose="05050102010706020507" pitchFamily="18" charset="2"/>
                        <a:buChar char=""/>
                      </a:pPr>
                      <a:r>
                        <a:rPr lang="en-NZ" sz="1200">
                          <a:effectLst/>
                        </a:rPr>
                        <a:t>Supermarkets</a:t>
                      </a:r>
                    </a:p>
                    <a:p>
                      <a:pPr marL="342900" lvl="0" indent="-342900">
                        <a:spcAft>
                          <a:spcPts val="0"/>
                        </a:spcAft>
                        <a:buFont typeface="Symbol" panose="05050102010706020507" pitchFamily="18" charset="2"/>
                        <a:buChar char=""/>
                      </a:pPr>
                      <a:r>
                        <a:rPr lang="en-NZ" sz="1200">
                          <a:effectLst/>
                        </a:rPr>
                        <a:t>Service stations</a:t>
                      </a:r>
                    </a:p>
                    <a:p>
                      <a:pPr marL="342900" lvl="0" indent="-342900">
                        <a:spcAft>
                          <a:spcPts val="0"/>
                        </a:spcAft>
                        <a:buFont typeface="Symbol" panose="05050102010706020507" pitchFamily="18" charset="2"/>
                        <a:buChar char=""/>
                      </a:pPr>
                      <a:r>
                        <a:rPr lang="en-NZ" sz="1200">
                          <a:effectLst/>
                        </a:rPr>
                        <a:t>Primary or intermediate Schools</a:t>
                      </a:r>
                    </a:p>
                    <a:p>
                      <a:pPr marL="342900" lvl="0" indent="-342900">
                        <a:spcAft>
                          <a:spcPts val="0"/>
                        </a:spcAft>
                        <a:buFont typeface="Symbol" panose="05050102010706020507" pitchFamily="18" charset="2"/>
                        <a:buChar char=""/>
                      </a:pPr>
                      <a:r>
                        <a:rPr lang="en-NZ" sz="1200">
                          <a:effectLst/>
                        </a:rPr>
                        <a:t>Early childhood education centres</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extLst>
                  <a:ext uri="{0D108BD9-81ED-4DB2-BD59-A6C34878D82A}">
                    <a16:rowId xmlns:a16="http://schemas.microsoft.com/office/drawing/2014/main" val="358480653"/>
                  </a:ext>
                </a:extLst>
              </a:tr>
              <a:tr h="184129">
                <a:tc>
                  <a:txBody>
                    <a:bodyPr/>
                    <a:lstStyle/>
                    <a:p>
                      <a:pPr>
                        <a:spcAft>
                          <a:spcPts val="0"/>
                        </a:spcAft>
                      </a:pPr>
                      <a:r>
                        <a:rPr lang="en-NZ" sz="1200">
                          <a:effectLst/>
                        </a:rPr>
                        <a:t>Support</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a:effectLst/>
                        </a:rPr>
                        <a:t>People aged &lt;65 living in a single parent family</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tc>
                  <a:txBody>
                    <a:bodyPr/>
                    <a:lstStyle/>
                    <a:p>
                      <a:pPr>
                        <a:spcAft>
                          <a:spcPts val="0"/>
                        </a:spcAft>
                      </a:pPr>
                      <a:r>
                        <a:rPr lang="en-NZ" sz="1200" dirty="0">
                          <a:effectLst/>
                        </a:rPr>
                        <a:t> </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597" marR="53597" marT="0" marB="0"/>
                </a:tc>
                <a:extLst>
                  <a:ext uri="{0D108BD9-81ED-4DB2-BD59-A6C34878D82A}">
                    <a16:rowId xmlns:a16="http://schemas.microsoft.com/office/drawing/2014/main" val="1133518485"/>
                  </a:ext>
                </a:extLst>
              </a:tr>
            </a:tbl>
          </a:graphicData>
        </a:graphic>
      </p:graphicFrame>
    </p:spTree>
    <p:extLst>
      <p:ext uri="{BB962C8B-B14F-4D97-AF65-F5344CB8AC3E}">
        <p14:creationId xmlns:p14="http://schemas.microsoft.com/office/powerpoint/2010/main" val="371438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2"/>
          <p:cNvSpPr txBox="1">
            <a:spLocks/>
          </p:cNvSpPr>
          <p:nvPr/>
        </p:nvSpPr>
        <p:spPr>
          <a:xfrm>
            <a:off x="345615" y="2247089"/>
            <a:ext cx="8408092" cy="37792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endParaRPr lang="en-NZ" sz="2400" dirty="0"/>
          </a:p>
          <a:p>
            <a:pPr>
              <a:buFont typeface="Wingdings" panose="05000000000000000000" pitchFamily="2" charset="2"/>
              <a:buChar char="§"/>
            </a:pPr>
            <a:endParaRPr lang="en-NZ" sz="2400" dirty="0"/>
          </a:p>
          <a:p>
            <a:pPr lvl="0">
              <a:buFont typeface="Wingdings" panose="05000000000000000000" pitchFamily="2" charset="2"/>
              <a:buChar char="§"/>
            </a:pPr>
            <a:endParaRPr lang="en-NZ"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marL="0" indent="0">
              <a:buNone/>
            </a:pPr>
            <a:endParaRPr lang="en-US" sz="2400" dirty="0"/>
          </a:p>
          <a:p>
            <a:pPr marL="0" indent="0">
              <a:buNone/>
            </a:pPr>
            <a:endParaRPr lang="en-US" sz="2400" dirty="0"/>
          </a:p>
          <a:p>
            <a:pPr>
              <a:buFont typeface="Wingdings" panose="05000000000000000000" pitchFamily="2" charset="2"/>
              <a:buChar char="§"/>
            </a:pPr>
            <a:endParaRPr lang="en-NZ" sz="2400" dirty="0"/>
          </a:p>
        </p:txBody>
      </p:sp>
      <p:graphicFrame>
        <p:nvGraphicFramePr>
          <p:cNvPr id="8" name="Chart 7">
            <a:extLst>
              <a:ext uri="{FF2B5EF4-FFF2-40B4-BE49-F238E27FC236}">
                <a16:creationId xmlns:a16="http://schemas.microsoft.com/office/drawing/2014/main" id="{EEC2C3F0-30A1-4ACD-B665-CBDB54C67787}"/>
              </a:ext>
            </a:extLst>
          </p:cNvPr>
          <p:cNvGraphicFramePr/>
          <p:nvPr>
            <p:extLst>
              <p:ext uri="{D42A27DB-BD31-4B8C-83A1-F6EECF244321}">
                <p14:modId xmlns:p14="http://schemas.microsoft.com/office/powerpoint/2010/main" val="401992467"/>
              </p:ext>
            </p:extLst>
          </p:nvPr>
        </p:nvGraphicFramePr>
        <p:xfrm>
          <a:off x="136187" y="204281"/>
          <a:ext cx="8151779" cy="5739319"/>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Arrow Connector 2">
            <a:extLst>
              <a:ext uri="{FF2B5EF4-FFF2-40B4-BE49-F238E27FC236}">
                <a16:creationId xmlns:a16="http://schemas.microsoft.com/office/drawing/2014/main" id="{F2363050-18F2-4051-BCC3-4091D867314C}"/>
              </a:ext>
            </a:extLst>
          </p:cNvPr>
          <p:cNvCxnSpPr/>
          <p:nvPr/>
        </p:nvCxnSpPr>
        <p:spPr>
          <a:xfrm flipH="1" flipV="1">
            <a:off x="5865779" y="3813243"/>
            <a:ext cx="544749" cy="107004"/>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2481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Most deprived districts in North Island</a:t>
            </a:r>
            <a:endParaRPr lang="en-NZ" sz="4000" dirty="0">
              <a:solidFill>
                <a:srgbClr val="2FACC1"/>
              </a:solidFill>
              <a:latin typeface="Arial"/>
              <a:cs typeface="Arial"/>
            </a:endParaRPr>
          </a:p>
        </p:txBody>
      </p:sp>
      <p:sp>
        <p:nvSpPr>
          <p:cNvPr id="9" name="Content Placeholder 2"/>
          <p:cNvSpPr txBox="1">
            <a:spLocks/>
          </p:cNvSpPr>
          <p:nvPr/>
        </p:nvSpPr>
        <p:spPr>
          <a:xfrm>
            <a:off x="345615" y="1566153"/>
            <a:ext cx="7105772" cy="446016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dirty="0"/>
              <a:t>The most deprived districts by % of the district’s population living in the NZDep quintile 5 areas are:</a:t>
            </a:r>
          </a:p>
          <a:p>
            <a:pPr marL="0" indent="0">
              <a:buNone/>
            </a:pPr>
            <a:endParaRPr lang="en-NZ" dirty="0"/>
          </a:p>
          <a:p>
            <a:pPr marL="914400" lvl="1" indent="-514350">
              <a:buFont typeface="+mj-lt"/>
              <a:buAutoNum type="arabicPeriod"/>
            </a:pPr>
            <a:r>
              <a:rPr lang="en-AU" dirty="0"/>
              <a:t>Bay of Plenty - </a:t>
            </a:r>
            <a:r>
              <a:rPr lang="en-AU" dirty="0" err="1"/>
              <a:t>Kawerau</a:t>
            </a:r>
            <a:r>
              <a:rPr lang="en-AU" dirty="0"/>
              <a:t> (89%)</a:t>
            </a:r>
            <a:endParaRPr lang="en-NZ" dirty="0"/>
          </a:p>
          <a:p>
            <a:pPr marL="914400" lvl="1" indent="-514350">
              <a:buFont typeface="+mj-lt"/>
              <a:buAutoNum type="arabicPeriod"/>
            </a:pPr>
            <a:r>
              <a:rPr lang="en-AU" dirty="0"/>
              <a:t>Bay of Plenty - </a:t>
            </a:r>
            <a:r>
              <a:rPr lang="en-AU" dirty="0" err="1"/>
              <a:t>Opotiki</a:t>
            </a:r>
            <a:r>
              <a:rPr lang="en-AU" dirty="0"/>
              <a:t> (66%)</a:t>
            </a:r>
            <a:endParaRPr lang="en-NZ" dirty="0"/>
          </a:p>
          <a:p>
            <a:pPr marL="914400" lvl="1" indent="-514350">
              <a:buFont typeface="+mj-lt"/>
              <a:buAutoNum type="arabicPeriod"/>
            </a:pPr>
            <a:r>
              <a:rPr lang="en-AU" dirty="0"/>
              <a:t>Hawkes Bay - Wairoa (64%)</a:t>
            </a:r>
            <a:endParaRPr lang="en-NZ" dirty="0"/>
          </a:p>
          <a:p>
            <a:pPr marL="914400" lvl="1" indent="-514350">
              <a:buFont typeface="+mj-lt"/>
              <a:buAutoNum type="arabicPeriod"/>
            </a:pPr>
            <a:r>
              <a:rPr lang="en-AU" b="1" dirty="0"/>
              <a:t>Waikato - South Waikato (51%)</a:t>
            </a:r>
            <a:endParaRPr lang="en-NZ" dirty="0"/>
          </a:p>
          <a:p>
            <a:pPr marL="914400" lvl="1" indent="-514350">
              <a:buFont typeface="+mj-lt"/>
              <a:buAutoNum type="arabicPeriod"/>
            </a:pPr>
            <a:r>
              <a:rPr lang="en-AU" dirty="0"/>
              <a:t>Northland - Far North (50%)</a:t>
            </a:r>
            <a:endParaRPr lang="en-NZ" dirty="0"/>
          </a:p>
          <a:p>
            <a:pPr marL="914400" lvl="1" indent="-514350">
              <a:buFont typeface="+mj-lt"/>
              <a:buAutoNum type="arabicPeriod"/>
            </a:pPr>
            <a:r>
              <a:rPr lang="en-AU" dirty="0"/>
              <a:t>Gisborne - Gisborne (47%)</a:t>
            </a:r>
            <a:endParaRPr lang="en-NZ" dirty="0"/>
          </a:p>
          <a:p>
            <a:pPr marL="914400" lvl="1" indent="-514350">
              <a:buFont typeface="+mj-lt"/>
              <a:buAutoNum type="arabicPeriod"/>
            </a:pPr>
            <a:r>
              <a:rPr lang="en-AU" dirty="0"/>
              <a:t>Manawatu-Wanganui - </a:t>
            </a:r>
            <a:r>
              <a:rPr lang="en-AU" dirty="0" err="1"/>
              <a:t>Horowhenua</a:t>
            </a:r>
            <a:r>
              <a:rPr lang="en-AU" dirty="0"/>
              <a:t> (47%)</a:t>
            </a:r>
            <a:endParaRPr lang="en-NZ" dirty="0"/>
          </a:p>
          <a:p>
            <a:pPr marL="914400" lvl="1" indent="-514350">
              <a:buFont typeface="+mj-lt"/>
              <a:buAutoNum type="arabicPeriod"/>
            </a:pPr>
            <a:r>
              <a:rPr lang="en-AU" dirty="0"/>
              <a:t>Manawatu-Wanganui - Ruapehu (44%)</a:t>
            </a:r>
            <a:endParaRPr lang="en-NZ" dirty="0"/>
          </a:p>
          <a:p>
            <a:pPr marL="914400" lvl="1" indent="-514350">
              <a:buFont typeface="+mj-lt"/>
              <a:buAutoNum type="arabicPeriod"/>
            </a:pPr>
            <a:r>
              <a:rPr lang="en-AU" dirty="0"/>
              <a:t>Auckland - Papakura (41%)</a:t>
            </a:r>
            <a:endParaRPr lang="en-NZ" dirty="0"/>
          </a:p>
          <a:p>
            <a:pPr marL="914400" lvl="1" indent="-514350">
              <a:buFont typeface="+mj-lt"/>
              <a:buAutoNum type="arabicPeriod"/>
            </a:pPr>
            <a:r>
              <a:rPr lang="en-AU" dirty="0"/>
              <a:t>Auckland - Wanganui (41%)</a:t>
            </a:r>
            <a:endParaRPr lang="en-NZ" dirty="0"/>
          </a:p>
          <a:p>
            <a:pPr marL="914400" lvl="1" indent="-514350">
              <a:buFont typeface="+mj-lt"/>
              <a:buAutoNum type="arabicPeriod"/>
            </a:pPr>
            <a:r>
              <a:rPr lang="en-AU" dirty="0"/>
              <a:t>Auckland - Manukau (40%)</a:t>
            </a:r>
            <a:endParaRPr lang="en-NZ" dirty="0"/>
          </a:p>
          <a:p>
            <a:pPr marL="914400" lvl="1" indent="-514350">
              <a:buFont typeface="+mj-lt"/>
              <a:buAutoNum type="arabicPeriod"/>
            </a:pPr>
            <a:r>
              <a:rPr lang="en-AU" b="1" dirty="0"/>
              <a:t>Waikato - Hauraki (40%)</a:t>
            </a:r>
            <a:endParaRPr lang="en-NZ" dirty="0"/>
          </a:p>
          <a:p>
            <a:pPr>
              <a:buFont typeface="Wingdings" panose="05000000000000000000" pitchFamily="2" charset="2"/>
              <a:buChar char="§"/>
            </a:pPr>
            <a:endParaRPr lang="en-NZ" sz="2400" dirty="0"/>
          </a:p>
          <a:p>
            <a:pPr>
              <a:buFont typeface="Wingdings" panose="05000000000000000000" pitchFamily="2" charset="2"/>
              <a:buChar char="§"/>
            </a:pPr>
            <a:endParaRPr lang="en-NZ" sz="2400" dirty="0"/>
          </a:p>
          <a:p>
            <a:pPr lvl="0">
              <a:buFont typeface="Wingdings" panose="05000000000000000000" pitchFamily="2" charset="2"/>
              <a:buChar char="§"/>
            </a:pPr>
            <a:endParaRPr lang="en-NZ"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marL="0" indent="0">
              <a:buNone/>
            </a:pPr>
            <a:endParaRPr lang="en-US" sz="2400" dirty="0"/>
          </a:p>
          <a:p>
            <a:pPr marL="0" indent="0">
              <a:buNone/>
            </a:pPr>
            <a:endParaRPr lang="en-US" sz="2400" dirty="0"/>
          </a:p>
          <a:p>
            <a:pPr>
              <a:buFont typeface="Wingdings" panose="05000000000000000000" pitchFamily="2" charset="2"/>
              <a:buChar char="§"/>
            </a:pPr>
            <a:endParaRPr lang="en-NZ" sz="2400" dirty="0"/>
          </a:p>
        </p:txBody>
      </p:sp>
    </p:spTree>
    <p:extLst>
      <p:ext uri="{BB962C8B-B14F-4D97-AF65-F5344CB8AC3E}">
        <p14:creationId xmlns:p14="http://schemas.microsoft.com/office/powerpoint/2010/main" val="201410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NZ" sz="4000" dirty="0">
              <a:solidFill>
                <a:srgbClr val="2FACC1"/>
              </a:solidFill>
              <a:latin typeface="Arial"/>
              <a:cs typeface="Arial"/>
            </a:endParaRPr>
          </a:p>
        </p:txBody>
      </p:sp>
      <p:graphicFrame>
        <p:nvGraphicFramePr>
          <p:cNvPr id="8" name="Chart 7">
            <a:extLst>
              <a:ext uri="{FF2B5EF4-FFF2-40B4-BE49-F238E27FC236}">
                <a16:creationId xmlns:a16="http://schemas.microsoft.com/office/drawing/2014/main" id="{5989C0C1-AAAD-4C27-8DFC-62A95F7B7845}"/>
              </a:ext>
            </a:extLst>
          </p:cNvPr>
          <p:cNvGraphicFramePr/>
          <p:nvPr>
            <p:extLst>
              <p:ext uri="{D42A27DB-BD31-4B8C-83A1-F6EECF244321}">
                <p14:modId xmlns:p14="http://schemas.microsoft.com/office/powerpoint/2010/main" val="844958809"/>
              </p:ext>
            </p:extLst>
          </p:nvPr>
        </p:nvGraphicFramePr>
        <p:xfrm>
          <a:off x="246914" y="379379"/>
          <a:ext cx="7636212" cy="57393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2287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Index of Multiple Deprivation</a:t>
            </a:r>
            <a:endParaRPr lang="en-NZ" sz="4000" dirty="0">
              <a:solidFill>
                <a:srgbClr val="2FACC1"/>
              </a:solidFill>
              <a:latin typeface="Arial"/>
              <a:cs typeface="Arial"/>
            </a:endParaRPr>
          </a:p>
        </p:txBody>
      </p:sp>
      <p:sp>
        <p:nvSpPr>
          <p:cNvPr id="9" name="Content Placeholder 2"/>
          <p:cNvSpPr txBox="1">
            <a:spLocks/>
          </p:cNvSpPr>
          <p:nvPr/>
        </p:nvSpPr>
        <p:spPr>
          <a:xfrm>
            <a:off x="345615" y="2247089"/>
            <a:ext cx="8408092" cy="377923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13" lvl="0" indent="-265113" defTabSz="457200">
              <a:lnSpc>
                <a:spcPct val="150000"/>
              </a:lnSpc>
              <a:spcBef>
                <a:spcPts val="0"/>
              </a:spcBef>
              <a:spcAft>
                <a:spcPts val="1200"/>
              </a:spcAft>
              <a:buFont typeface="Wingdings" panose="05000000000000000000" pitchFamily="2" charset="2"/>
              <a:buChar char="Ø"/>
              <a:defRPr lang="en-NZ" altLang="en-US"/>
            </a:pPr>
            <a:r>
              <a:rPr lang="en-US" sz="2200" dirty="0"/>
              <a:t>Data zones - </a:t>
            </a:r>
            <a:r>
              <a:rPr lang="en-NZ" sz="2200" dirty="0"/>
              <a:t>5,958 neighbourhood-level data zones in New Zealand</a:t>
            </a:r>
            <a:endParaRPr lang="en-US" sz="2200" dirty="0"/>
          </a:p>
          <a:p>
            <a:pPr marL="265113" lvl="0" indent="-265113" defTabSz="457200">
              <a:lnSpc>
                <a:spcPct val="150000"/>
              </a:lnSpc>
              <a:spcBef>
                <a:spcPts val="0"/>
              </a:spcBef>
              <a:spcAft>
                <a:spcPts val="1200"/>
              </a:spcAft>
              <a:buFont typeface="Wingdings" panose="05000000000000000000" pitchFamily="2" charset="2"/>
              <a:buChar char="Ø"/>
              <a:defRPr lang="en-NZ" altLang="en-US"/>
            </a:pPr>
            <a:r>
              <a:rPr lang="en-NZ" sz="2200" dirty="0"/>
              <a:t>Each IMD data zone has an average population of 712 </a:t>
            </a:r>
          </a:p>
          <a:p>
            <a:pPr marL="265113" lvl="0" indent="-265113" defTabSz="457200">
              <a:lnSpc>
                <a:spcPct val="150000"/>
              </a:lnSpc>
              <a:spcBef>
                <a:spcPts val="0"/>
              </a:spcBef>
              <a:spcAft>
                <a:spcPts val="1200"/>
              </a:spcAft>
              <a:buFont typeface="Wingdings" panose="05000000000000000000" pitchFamily="2" charset="2"/>
              <a:buChar char="Ø"/>
              <a:defRPr lang="en-NZ" altLang="en-US"/>
            </a:pPr>
            <a:r>
              <a:rPr lang="en-NZ" sz="2200" dirty="0"/>
              <a:t>Data zones are ranked from the least to most deprived (1 to 5958) and grouped into five quintiles</a:t>
            </a:r>
          </a:p>
          <a:p>
            <a:pPr marL="265113" lvl="0" indent="-265113" defTabSz="457200">
              <a:lnSpc>
                <a:spcPct val="150000"/>
              </a:lnSpc>
              <a:spcBef>
                <a:spcPts val="0"/>
              </a:spcBef>
              <a:spcAft>
                <a:spcPts val="1200"/>
              </a:spcAft>
              <a:buFont typeface="Wingdings" panose="05000000000000000000" pitchFamily="2" charset="2"/>
              <a:buChar char="Ø"/>
              <a:defRPr lang="en-NZ" altLang="en-US"/>
            </a:pPr>
            <a:r>
              <a:rPr lang="en-NZ" sz="2200" dirty="0"/>
              <a:t>Quintile 1 (Q1) represents the least deprived 20% of data zones</a:t>
            </a:r>
          </a:p>
          <a:p>
            <a:pPr marL="265113" lvl="0" indent="-265113" defTabSz="457200">
              <a:lnSpc>
                <a:spcPct val="150000"/>
              </a:lnSpc>
              <a:spcBef>
                <a:spcPts val="0"/>
              </a:spcBef>
              <a:spcAft>
                <a:spcPts val="1200"/>
              </a:spcAft>
              <a:buFont typeface="Wingdings" panose="05000000000000000000" pitchFamily="2" charset="2"/>
              <a:buChar char="Ø"/>
              <a:defRPr lang="en-NZ" altLang="en-US"/>
            </a:pPr>
            <a:r>
              <a:rPr lang="en-NZ" sz="2200" dirty="0"/>
              <a:t>Quintile 5 (Q5) represents the most deprived 20% of data zones</a:t>
            </a:r>
            <a:endParaRPr lang="en-US" sz="2200" dirty="0"/>
          </a:p>
          <a:p>
            <a:pPr>
              <a:buFont typeface="Wingdings" panose="05000000000000000000" pitchFamily="2" charset="2"/>
              <a:buChar char="§"/>
            </a:pPr>
            <a:endParaRPr lang="en-NZ" sz="2400" dirty="0"/>
          </a:p>
          <a:p>
            <a:pPr>
              <a:buFont typeface="Wingdings" panose="05000000000000000000" pitchFamily="2" charset="2"/>
              <a:buChar char="§"/>
            </a:pPr>
            <a:endParaRPr lang="en-NZ" sz="2400" dirty="0"/>
          </a:p>
          <a:p>
            <a:pPr lvl="0">
              <a:buFont typeface="Wingdings" panose="05000000000000000000" pitchFamily="2" charset="2"/>
              <a:buChar char="§"/>
            </a:pPr>
            <a:endParaRPr lang="en-NZ"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marL="0" indent="0">
              <a:buNone/>
            </a:pPr>
            <a:endParaRPr lang="en-US" sz="2400" dirty="0"/>
          </a:p>
          <a:p>
            <a:pPr marL="0" indent="0">
              <a:buNone/>
            </a:pPr>
            <a:endParaRPr lang="en-US" sz="2400" dirty="0"/>
          </a:p>
          <a:p>
            <a:pPr>
              <a:buFont typeface="Wingdings" panose="05000000000000000000" pitchFamily="2" charset="2"/>
              <a:buChar char="§"/>
            </a:pPr>
            <a:endParaRPr lang="en-NZ" sz="2400" dirty="0"/>
          </a:p>
        </p:txBody>
      </p:sp>
    </p:spTree>
    <p:extLst>
      <p:ext uri="{BB962C8B-B14F-4D97-AF65-F5344CB8AC3E}">
        <p14:creationId xmlns:p14="http://schemas.microsoft.com/office/powerpoint/2010/main" val="295321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5" name="Picture 4" descr="The Waikato Plan - PowerPoint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8000" y="252000"/>
            <a:ext cx="719404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2FACC1"/>
                </a:solidFill>
                <a:latin typeface="Arial"/>
                <a:cs typeface="Arial"/>
              </a:rPr>
              <a:t>IMD weighting</a:t>
            </a:r>
            <a:endParaRPr lang="en-NZ" sz="4000" dirty="0">
              <a:solidFill>
                <a:srgbClr val="2FACC1"/>
              </a:solidFill>
              <a:latin typeface="Arial"/>
              <a:cs typeface="Arial"/>
            </a:endParaRPr>
          </a:p>
        </p:txBody>
      </p:sp>
      <p:sp>
        <p:nvSpPr>
          <p:cNvPr id="9" name="Content Placeholder 2"/>
          <p:cNvSpPr txBox="1">
            <a:spLocks/>
          </p:cNvSpPr>
          <p:nvPr/>
        </p:nvSpPr>
        <p:spPr>
          <a:xfrm>
            <a:off x="345615" y="2247089"/>
            <a:ext cx="8408092" cy="377923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dirty="0"/>
              <a:t>The domains are weighted when the overall IMD is calculated:</a:t>
            </a:r>
            <a:endParaRPr lang="en-NZ" dirty="0"/>
          </a:p>
          <a:p>
            <a:pPr marL="0" indent="0">
              <a:buNone/>
            </a:pPr>
            <a:r>
              <a:rPr lang="en-AU" dirty="0"/>
              <a:t> </a:t>
            </a:r>
            <a:endParaRPr lang="en-NZ" dirty="0"/>
          </a:p>
          <a:p>
            <a:pPr lvl="0">
              <a:buFont typeface="Wingdings" panose="05000000000000000000" pitchFamily="2" charset="2"/>
              <a:buChar char="Ø"/>
            </a:pPr>
            <a:r>
              <a:rPr lang="en-AU" dirty="0"/>
              <a:t>Employment – 28% </a:t>
            </a:r>
            <a:endParaRPr lang="en-NZ" dirty="0"/>
          </a:p>
          <a:p>
            <a:pPr lvl="0">
              <a:buFont typeface="Wingdings" panose="05000000000000000000" pitchFamily="2" charset="2"/>
              <a:buChar char="Ø"/>
            </a:pPr>
            <a:r>
              <a:rPr lang="en-AU" dirty="0"/>
              <a:t>Income – 28% </a:t>
            </a:r>
            <a:endParaRPr lang="en-NZ" dirty="0"/>
          </a:p>
          <a:p>
            <a:pPr lvl="0">
              <a:buFont typeface="Wingdings" panose="05000000000000000000" pitchFamily="2" charset="2"/>
              <a:buChar char="Ø"/>
            </a:pPr>
            <a:r>
              <a:rPr lang="en-AU" dirty="0"/>
              <a:t>Health – 14% </a:t>
            </a:r>
            <a:endParaRPr lang="en-NZ" dirty="0"/>
          </a:p>
          <a:p>
            <a:pPr lvl="0">
              <a:buFont typeface="Wingdings" panose="05000000000000000000" pitchFamily="2" charset="2"/>
              <a:buChar char="Ø"/>
            </a:pPr>
            <a:r>
              <a:rPr lang="en-AU" dirty="0"/>
              <a:t>Education – 14%</a:t>
            </a:r>
            <a:endParaRPr lang="en-NZ" dirty="0"/>
          </a:p>
          <a:p>
            <a:pPr lvl="0">
              <a:buFont typeface="Wingdings" panose="05000000000000000000" pitchFamily="2" charset="2"/>
              <a:buChar char="Ø"/>
            </a:pPr>
            <a:r>
              <a:rPr lang="en-AU" dirty="0"/>
              <a:t>Housing – 9% </a:t>
            </a:r>
            <a:endParaRPr lang="en-NZ" dirty="0"/>
          </a:p>
          <a:p>
            <a:pPr lvl="0">
              <a:buFont typeface="Wingdings" panose="05000000000000000000" pitchFamily="2" charset="2"/>
              <a:buChar char="Ø"/>
            </a:pPr>
            <a:r>
              <a:rPr lang="en-AU" dirty="0"/>
              <a:t>Crime – 9% </a:t>
            </a:r>
            <a:endParaRPr lang="en-NZ" dirty="0"/>
          </a:p>
          <a:p>
            <a:pPr lvl="0">
              <a:buFont typeface="Wingdings" panose="05000000000000000000" pitchFamily="2" charset="2"/>
              <a:buChar char="Ø"/>
            </a:pPr>
            <a:r>
              <a:rPr lang="en-AU" dirty="0"/>
              <a:t>Access – 2% </a:t>
            </a:r>
            <a:endParaRPr lang="en-NZ" dirty="0"/>
          </a:p>
          <a:p>
            <a:pPr>
              <a:buFont typeface="Wingdings" panose="05000000000000000000" pitchFamily="2" charset="2"/>
              <a:buChar char="§"/>
            </a:pPr>
            <a:endParaRPr lang="en-NZ" sz="2400" dirty="0"/>
          </a:p>
          <a:p>
            <a:pPr>
              <a:buFont typeface="Wingdings" panose="05000000000000000000" pitchFamily="2" charset="2"/>
              <a:buChar char="§"/>
            </a:pPr>
            <a:endParaRPr lang="en-NZ" sz="2400" dirty="0"/>
          </a:p>
          <a:p>
            <a:pPr lvl="0">
              <a:buFont typeface="Wingdings" panose="05000000000000000000" pitchFamily="2" charset="2"/>
              <a:buChar char="§"/>
            </a:pPr>
            <a:endParaRPr lang="en-NZ"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marL="0" indent="0">
              <a:buNone/>
            </a:pPr>
            <a:endParaRPr lang="en-US" sz="2400" dirty="0"/>
          </a:p>
          <a:p>
            <a:pPr marL="0" indent="0">
              <a:buNone/>
            </a:pPr>
            <a:endParaRPr lang="en-US" sz="2400" dirty="0"/>
          </a:p>
          <a:p>
            <a:pPr>
              <a:buFont typeface="Wingdings" panose="05000000000000000000" pitchFamily="2" charset="2"/>
              <a:buChar char="§"/>
            </a:pPr>
            <a:endParaRPr lang="en-NZ" sz="2400" dirty="0"/>
          </a:p>
        </p:txBody>
      </p:sp>
    </p:spTree>
    <p:extLst>
      <p:ext uri="{BB962C8B-B14F-4D97-AF65-F5344CB8AC3E}">
        <p14:creationId xmlns:p14="http://schemas.microsoft.com/office/powerpoint/2010/main" val="3106246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5459</TotalTime>
  <Words>3103</Words>
  <Application>Microsoft Office PowerPoint</Application>
  <PresentationFormat>On-screen Show (4:3)</PresentationFormat>
  <Paragraphs>292</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Courier New</vt:lpstr>
      <vt:lpstr>Symbol</vt:lpstr>
      <vt:lpstr>Times New Roman</vt:lpstr>
      <vt:lpstr>Verdana</vt:lpstr>
      <vt:lpstr>Wingdings</vt:lpstr>
      <vt:lpstr>Office Theme</vt:lpstr>
      <vt:lpstr>Custom Design</vt:lpstr>
      <vt:lpstr>Using the Index of Multiple Deprivation (IMD) to understand the drivers of deprivation in your district   Presentation to Waikato Strategic Planners Network  Rachael McMillan – Waikato Plan Programme Manager and Associate Professor Daniel Exeter  Friday 9 March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 &amp; Disclaimer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Subheading Copy space 2 lines max</dc:title>
  <dc:creator>Amber Ireland</dc:creator>
  <cp:lastModifiedBy>Rachael McMillan</cp:lastModifiedBy>
  <cp:revision>417</cp:revision>
  <cp:lastPrinted>2018-03-08T03:54:13Z</cp:lastPrinted>
  <dcterms:created xsi:type="dcterms:W3CDTF">2014-12-11T02:54:14Z</dcterms:created>
  <dcterms:modified xsi:type="dcterms:W3CDTF">2018-03-14T19:50:57Z</dcterms:modified>
</cp:coreProperties>
</file>